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258" r:id="rId3"/>
    <p:sldId id="260" r:id="rId4"/>
    <p:sldId id="263" r:id="rId5"/>
    <p:sldId id="261" r:id="rId6"/>
    <p:sldId id="259" r:id="rId7"/>
    <p:sldId id="262" r:id="rId8"/>
    <p:sldId id="265" r:id="rId9"/>
    <p:sldId id="266" r:id="rId10"/>
    <p:sldId id="267" r:id="rId11"/>
    <p:sldId id="268" r:id="rId12"/>
    <p:sldId id="270" r:id="rId13"/>
    <p:sldId id="272" r:id="rId14"/>
    <p:sldId id="274" r:id="rId15"/>
    <p:sldId id="275" r:id="rId16"/>
    <p:sldId id="277" r:id="rId17"/>
    <p:sldId id="278" r:id="rId18"/>
    <p:sldId id="281" r:id="rId19"/>
    <p:sldId id="282" r:id="rId20"/>
    <p:sldId id="283" r:id="rId21"/>
    <p:sldId id="284" r:id="rId22"/>
    <p:sldId id="285" r:id="rId23"/>
    <p:sldId id="308" r:id="rId24"/>
    <p:sldId id="286" r:id="rId25"/>
    <p:sldId id="288" r:id="rId26"/>
    <p:sldId id="289" r:id="rId27"/>
    <p:sldId id="303" r:id="rId28"/>
    <p:sldId id="305" r:id="rId29"/>
    <p:sldId id="292" r:id="rId30"/>
    <p:sldId id="294" r:id="rId31"/>
    <p:sldId id="295" r:id="rId32"/>
    <p:sldId id="297" r:id="rId33"/>
    <p:sldId id="298" r:id="rId34"/>
    <p:sldId id="299" r:id="rId35"/>
    <p:sldId id="291" r:id="rId36"/>
    <p:sldId id="301" r:id="rId37"/>
    <p:sldId id="304" r:id="rId38"/>
    <p:sldId id="307" r:id="rId39"/>
    <p:sldId id="300" r:id="rId40"/>
    <p:sldId id="30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708DF3-C73B-0A47-B640-DE92BCCB5F61}">
          <p14:sldIdLst>
            <p14:sldId id="257"/>
            <p14:sldId id="258"/>
            <p14:sldId id="260"/>
            <p14:sldId id="263"/>
            <p14:sldId id="261"/>
            <p14:sldId id="259"/>
            <p14:sldId id="262"/>
            <p14:sldId id="265"/>
            <p14:sldId id="266"/>
            <p14:sldId id="267"/>
            <p14:sldId id="268"/>
            <p14:sldId id="270"/>
            <p14:sldId id="272"/>
            <p14:sldId id="274"/>
            <p14:sldId id="275"/>
            <p14:sldId id="277"/>
            <p14:sldId id="278"/>
            <p14:sldId id="281"/>
            <p14:sldId id="282"/>
            <p14:sldId id="283"/>
            <p14:sldId id="284"/>
            <p14:sldId id="285"/>
            <p14:sldId id="308"/>
            <p14:sldId id="286"/>
            <p14:sldId id="288"/>
            <p14:sldId id="289"/>
            <p14:sldId id="303"/>
            <p14:sldId id="305"/>
            <p14:sldId id="292"/>
            <p14:sldId id="294"/>
            <p14:sldId id="295"/>
            <p14:sldId id="297"/>
            <p14:sldId id="298"/>
            <p14:sldId id="299"/>
            <p14:sldId id="291"/>
            <p14:sldId id="301"/>
            <p14:sldId id="304"/>
            <p14:sldId id="307"/>
            <p14:sldId id="300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5" autoAdjust="0"/>
    <p:restoredTop sz="95103"/>
  </p:normalViewPr>
  <p:slideViewPr>
    <p:cSldViewPr snapToGrid="0">
      <p:cViewPr varScale="1">
        <p:scale>
          <a:sx n="101" d="100"/>
          <a:sy n="101" d="100"/>
        </p:scale>
        <p:origin x="114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C7FD4-0C1A-4BFD-AE4A-FAF0D96917C3}" type="datetimeFigureOut">
              <a:rPr lang="en-SG" smtClean="0"/>
              <a:t>16/4/2016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1BF7B-2692-45E9-A48C-DB889DC19D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00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4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8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05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809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5061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34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286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891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343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364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9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6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7019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546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932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018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970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6316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73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88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643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72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77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995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046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1BF7B-2692-45E9-A48C-DB889DC19DF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5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D299-85A2-484C-9FAE-F55C221D345E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36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6A51-872A-3F4A-AC0F-F4C443F4AD21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48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09D4-E295-074E-B1BC-B7C7C416C71C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9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CE9BF-7F8F-0F42-8E7E-A93D90A39F97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49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3264-08E1-314A-9EB8-A9C00EA673CF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91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13B7-E396-EF45-B36B-33259141175A}" type="datetime1">
              <a:rPr lang="en-SG" smtClean="0"/>
              <a:t>16/4/2016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595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6B25-9C64-4D42-9011-FE001E0F013D}" type="datetime1">
              <a:rPr lang="en-SG" smtClean="0"/>
              <a:t>16/4/2016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81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6A9E5-DA17-EC43-8463-539381F79AC7}" type="datetime1">
              <a:rPr lang="en-SG" smtClean="0"/>
              <a:t>16/4/2016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860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3663-D8C2-ED48-AAC5-3E1AD476A732}" type="datetime1">
              <a:rPr lang="en-SG" smtClean="0"/>
              <a:t>16/4/2016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013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4308E-95B1-2B4F-B3AD-EE06552A54F0}" type="datetime1">
              <a:rPr lang="en-SG" smtClean="0"/>
              <a:t>16/4/2016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422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117B-BE6E-C046-966A-32A1D49D41F7}" type="datetime1">
              <a:rPr lang="en-SG" smtClean="0"/>
              <a:t>16/4/2016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88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AB0BA-5AE0-9E4A-9F86-FC46A56831C6}" type="datetime1">
              <a:rPr lang="en-SG" smtClean="0"/>
              <a:t>16/4/2016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725F8-A17D-42E3-A5E2-77D2712770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612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yeokm1/intro-to-pcb-design-eagle" TargetMode="External"/><Relationship Id="rId4" Type="http://schemas.openxmlformats.org/officeDocument/2006/relationships/hyperlink" Target="mailto:yeokm1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open-source-pcb-ruler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github.com/hemalchevli/Open-Source-PCB-Rule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eedstudio.com/depot/OPLopen-parts-library-catalog-c-136_13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dsoftusa.com/training-service/faq/#c95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hyperlink" Target="http://www.elecrow.com/download/Elecrow_PCB_eagle_rule.zi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3dbrdviewer.cytec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www.elecrow.com/download/Elecrow_Gerber_Generater_DrillAlign.zi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icode.com/GC-Prevue_Gerber_View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mayhewlabs.com/webGerber/" TargetMode="External"/><Relationship Id="rId4" Type="http://schemas.openxmlformats.org/officeDocument/2006/relationships/hyperlink" Target="http://circuitpeople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row.com/10pcs-2-layer-pcb-p-1175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phase.com/electronics/reflowsolderprofiles.htm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hyperlink" Target="http://gylim78.blogspot.sg/2014/07/the-diy-pcb-making-guide.html" TargetMode="External"/><Relationship Id="rId7" Type="http://schemas.openxmlformats.org/officeDocument/2006/relationships/image" Target="../media/image59.jpeg"/><Relationship Id="rId2" Type="http://schemas.openxmlformats.org/officeDocument/2006/relationships/hyperlink" Target="https://www.youtube.com/watch?v=dvLRrXjkt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hyperlink" Target="http://yeokhengmeng.com/2016/03/eagle-file-to-diy-pcb-etching/" TargetMode="External"/><Relationship Id="rId4" Type="http://schemas.openxmlformats.org/officeDocument/2006/relationships/hyperlink" Target="http://gylim78.blogspot.sg/2015/05/pcb-board-gallery.html" TargetMode="External"/><Relationship Id="rId9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bunniefoo.com/novena/pvt2_release/novena_pvt2_top_sm.jpg" TargetMode="External"/><Relationship Id="rId4" Type="http://schemas.openxmlformats.org/officeDocument/2006/relationships/hyperlink" Target="https://cdn.sparkfun.com/r/700-700/assets/1/3/b/5/8/50cba0dcce395fb716000000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21" y="1508748"/>
            <a:ext cx="5773567" cy="361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0"/>
            <a:ext cx="7759700" cy="1367617"/>
          </a:xfrm>
        </p:spPr>
        <p:txBody>
          <a:bodyPr>
            <a:noAutofit/>
          </a:bodyPr>
          <a:lstStyle/>
          <a:p>
            <a:r>
              <a:rPr lang="en-SG" sz="4800" dirty="0"/>
              <a:t>Introduction to PCB Design (with Eagle)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0882" y="5824375"/>
            <a:ext cx="527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4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dirty="0">
                <a:hlinkClick r:id="rId5"/>
              </a:rPr>
              <a:t>https://github.com/yeokm1/intro-to-pcb-design-eagle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57786" y="588539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OMG Assistants (7 Dec 2015)</a:t>
            </a:r>
          </a:p>
          <a:p>
            <a:r>
              <a:rPr lang="en-SG" dirty="0"/>
              <a:t>OMG Public (21-22 Jan 2016)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26" y="1545232"/>
            <a:ext cx="2765552" cy="1888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0" y="3699380"/>
            <a:ext cx="2944846" cy="2054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23" y="3699380"/>
            <a:ext cx="2915794" cy="20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827"/>
            <a:ext cx="7886700" cy="860610"/>
          </a:xfrm>
        </p:spPr>
        <p:txBody>
          <a:bodyPr/>
          <a:lstStyle/>
          <a:p>
            <a:r>
              <a:rPr lang="en-US" dirty="0"/>
              <a:t>Component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35" y="1412263"/>
            <a:ext cx="7886700" cy="488296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2D physical dimension of a component</a:t>
            </a:r>
          </a:p>
          <a:p>
            <a:r>
              <a:rPr lang="en-US" sz="1800" dirty="0"/>
              <a:t>Determines number of solder pads/sizes</a:t>
            </a:r>
          </a:p>
          <a:p>
            <a:r>
              <a:rPr lang="en-US" sz="2000" b="1" u="sng" dirty="0"/>
              <a:t>Common surface-mount packages</a:t>
            </a:r>
          </a:p>
          <a:p>
            <a:r>
              <a:rPr lang="en-US" sz="1800" dirty="0"/>
              <a:t>2-pin passives (don’t rely on external power)</a:t>
            </a:r>
          </a:p>
          <a:p>
            <a:pPr lvl="1"/>
            <a:r>
              <a:rPr lang="en-US" sz="1400" dirty="0"/>
              <a:t>0603 (0.063 inch × 0.031 inch), 0805 (0.079 in × 0.049 in), 1206 (0.126 inch × 0.063 inch), …</a:t>
            </a:r>
          </a:p>
          <a:p>
            <a:pPr lvl="1"/>
            <a:r>
              <a:rPr lang="en-US" sz="1400" dirty="0"/>
              <a:t>SOD-123 (Small outline diode)</a:t>
            </a:r>
          </a:p>
          <a:p>
            <a:pPr lvl="1"/>
            <a:r>
              <a:rPr lang="en-SG" sz="1400" dirty="0"/>
              <a:t>MELF (Metal electrode leadless face) cylindrical SMT component</a:t>
            </a:r>
            <a:endParaRPr lang="en-US" sz="1400" dirty="0"/>
          </a:p>
          <a:p>
            <a:r>
              <a:rPr lang="en-SG" sz="1800" dirty="0"/>
              <a:t>≥ 3 pins Active Components (rely on external power) </a:t>
            </a:r>
          </a:p>
          <a:p>
            <a:pPr lvl="1"/>
            <a:r>
              <a:rPr lang="en-SG" sz="1400" dirty="0"/>
              <a:t>SOT23, SOT-223-4 (Small Outline Transistor: 2.2mm pitch, 3 pins front, 4 pins total), …</a:t>
            </a:r>
            <a:endParaRPr lang="en-SG" sz="1000" dirty="0"/>
          </a:p>
          <a:p>
            <a:r>
              <a:rPr lang="en-SG" sz="1800" dirty="0"/>
              <a:t>Integrated circuits (ICs), usually dual-inline or square</a:t>
            </a:r>
          </a:p>
          <a:p>
            <a:pPr lvl="1"/>
            <a:r>
              <a:rPr lang="en-SG" sz="1400" dirty="0"/>
              <a:t>SOIC-16 (Small Outline Integrated Circuit 16 pins)</a:t>
            </a:r>
          </a:p>
          <a:p>
            <a:pPr lvl="1"/>
            <a:r>
              <a:rPr lang="en-US" sz="1400" dirty="0"/>
              <a:t>SSOP-28 (Shrink small outline package 28 pins)</a:t>
            </a:r>
          </a:p>
          <a:p>
            <a:pPr lvl="1"/>
            <a:r>
              <a:rPr lang="en-US" sz="1400" dirty="0"/>
              <a:t>TQFP-32 (Thin Quad Flat Package 32 pins)</a:t>
            </a:r>
          </a:p>
          <a:p>
            <a:pPr lvl="1"/>
            <a:r>
              <a:rPr lang="en-US" sz="1400" dirty="0"/>
              <a:t>QFN-48 (Quad Flat No leads 48 pins)</a:t>
            </a:r>
          </a:p>
          <a:p>
            <a:r>
              <a:rPr lang="en-SG" sz="1800" dirty="0"/>
              <a:t>Others</a:t>
            </a:r>
          </a:p>
          <a:p>
            <a:pPr lvl="1"/>
            <a:r>
              <a:rPr lang="en-SG" sz="1400" dirty="0"/>
              <a:t>Ports like USB, audio, </a:t>
            </a:r>
          </a:p>
          <a:p>
            <a:pPr lvl="1"/>
            <a:r>
              <a:rPr lang="en-SG" sz="1400" dirty="0"/>
              <a:t>Board to board connectors like DF40C(2.0)-70DS-0.4V</a:t>
            </a:r>
          </a:p>
          <a:p>
            <a:pPr lvl="1"/>
            <a:r>
              <a:rPr lang="en-SG" sz="1400" dirty="0"/>
              <a:t>Pin headers</a:t>
            </a:r>
          </a:p>
          <a:p>
            <a:pPr lvl="1"/>
            <a:r>
              <a:rPr lang="en-SG" sz="1400" dirty="0" err="1"/>
              <a:t>uFL</a:t>
            </a:r>
            <a:r>
              <a:rPr lang="en-SG" sz="1400" dirty="0"/>
              <a:t> antenna connector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10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31" y="3815363"/>
            <a:ext cx="3838969" cy="24545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235" y="6457890"/>
            <a:ext cx="3132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hlinkClick r:id="rId3"/>
              </a:rPr>
              <a:t>https://github.com/yeokm1/open-source-pcb-ruler</a:t>
            </a:r>
            <a:br>
              <a:rPr lang="en-SG" sz="1000" dirty="0"/>
            </a:br>
            <a:r>
              <a:rPr lang="en-SG" sz="1000" dirty="0">
                <a:hlinkClick r:id="rId4"/>
              </a:rPr>
              <a:t>https://github.com/hemalchevli/Open-Source-PCB-Ruler</a:t>
            </a:r>
            <a:endParaRPr lang="en-SG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30" y="96952"/>
            <a:ext cx="3838969" cy="24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2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PCB Design/Manufacturing Workflow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7999" y="842445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7999" y="1310456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3765" y="1771070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39531" y="2223358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5316275" y="1909117"/>
            <a:ext cx="397934" cy="462408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47999" y="268657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47999" y="3148432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7999" y="3603270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039531" y="4062844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3039531" y="4526942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035297" y="4979537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035297" y="5431825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35297" y="5892439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4050339" y="117234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4050339" y="1626046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050339" y="208844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050339" y="254887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050339" y="300200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050339" y="348007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050339" y="39291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050339" y="4389242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050339" y="484183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4050339" y="530245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050339" y="5761167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rved Left Arrow 37"/>
          <p:cNvSpPr/>
          <p:nvPr/>
        </p:nvSpPr>
        <p:spPr>
          <a:xfrm flipV="1">
            <a:off x="5316275" y="2659787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Curved Left Arrow 38"/>
          <p:cNvSpPr/>
          <p:nvPr/>
        </p:nvSpPr>
        <p:spPr>
          <a:xfrm flipV="1">
            <a:off x="5316275" y="2855508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868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1. Establish project requirements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4" name="Curved Left Arrow 23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16817" y="1161375"/>
            <a:ext cx="78867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Circuit that blinks an LED</a:t>
            </a:r>
          </a:p>
          <a:p>
            <a:r>
              <a:rPr lang="en-US" dirty="0" err="1"/>
              <a:t>Customisable</a:t>
            </a:r>
            <a:r>
              <a:rPr lang="en-US" dirty="0"/>
              <a:t> blink period</a:t>
            </a:r>
          </a:p>
          <a:p>
            <a:r>
              <a:rPr lang="en-US" dirty="0" err="1"/>
              <a:t>Customisable</a:t>
            </a:r>
            <a:r>
              <a:rPr lang="en-US" dirty="0"/>
              <a:t> blink cycle</a:t>
            </a:r>
          </a:p>
          <a:p>
            <a:r>
              <a:rPr lang="en-US" dirty="0"/>
              <a:t>Run on CR2032 coin cells</a:t>
            </a:r>
          </a:p>
          <a:p>
            <a:r>
              <a:rPr lang="en-US" dirty="0"/>
              <a:t>Can run off USB power</a:t>
            </a:r>
          </a:p>
          <a:p>
            <a:r>
              <a:rPr lang="en-US" dirty="0"/>
              <a:t>Power switch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830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2. Acquire parts and prototype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660" y="941122"/>
            <a:ext cx="3719384" cy="5711143"/>
          </a:xfrm>
        </p:spPr>
        <p:txBody>
          <a:bodyPr>
            <a:noAutofit/>
          </a:bodyPr>
          <a:lstStyle/>
          <a:p>
            <a:r>
              <a:rPr lang="en-US" sz="1400" b="1" dirty="0"/>
              <a:t>Consult data sheets to understand part selection choices</a:t>
            </a:r>
          </a:p>
          <a:p>
            <a:r>
              <a:rPr lang="en-US" sz="1400" dirty="0"/>
              <a:t>Logic Components</a:t>
            </a:r>
          </a:p>
          <a:p>
            <a:pPr lvl="1"/>
            <a:r>
              <a:rPr lang="en-US" sz="1200" dirty="0"/>
              <a:t>Texas Instruments TLC555 timer</a:t>
            </a:r>
          </a:p>
          <a:p>
            <a:pPr lvl="1"/>
            <a:r>
              <a:rPr lang="en-US" sz="1200" dirty="0"/>
              <a:t>Switch (C1 selection)</a:t>
            </a:r>
          </a:p>
          <a:p>
            <a:pPr lvl="1"/>
            <a:r>
              <a:rPr lang="en-US" sz="1200" dirty="0"/>
              <a:t>C1: 33uF/100uF capacitor</a:t>
            </a:r>
          </a:p>
          <a:p>
            <a:pPr lvl="1"/>
            <a:r>
              <a:rPr lang="en-US" sz="1200" dirty="0"/>
              <a:t>R1: 4.7kohm resistor</a:t>
            </a:r>
          </a:p>
          <a:p>
            <a:pPr lvl="1"/>
            <a:r>
              <a:rPr lang="en-US" sz="1200" dirty="0"/>
              <a:t>R2: 10k potentiometer</a:t>
            </a:r>
          </a:p>
          <a:p>
            <a:pPr lvl="1"/>
            <a:r>
              <a:rPr lang="en-US" sz="1200" dirty="0"/>
              <a:t>2x 0.1uF decouple capacitors</a:t>
            </a:r>
          </a:p>
          <a:p>
            <a:pPr lvl="2"/>
            <a:r>
              <a:rPr lang="en-US" sz="1000" dirty="0"/>
              <a:t>Required according to TLC555 data sheet</a:t>
            </a:r>
          </a:p>
          <a:p>
            <a:r>
              <a:rPr lang="en-US" sz="1400" dirty="0"/>
              <a:t>Output components</a:t>
            </a:r>
          </a:p>
          <a:p>
            <a:pPr lvl="1"/>
            <a:r>
              <a:rPr lang="en-US" sz="1200" dirty="0"/>
              <a:t>5mm 20mA Red LED</a:t>
            </a:r>
          </a:p>
          <a:p>
            <a:pPr lvl="1"/>
            <a:r>
              <a:rPr lang="en-US" sz="1200" dirty="0"/>
              <a:t>100ohm current limiting resistor for LED</a:t>
            </a:r>
          </a:p>
          <a:p>
            <a:pPr lvl="1"/>
            <a:r>
              <a:rPr lang="en-US" sz="1200" dirty="0"/>
              <a:t>ON Semiconductor P2N2222A NPN Transistor</a:t>
            </a:r>
          </a:p>
          <a:p>
            <a:pPr lvl="1"/>
            <a:r>
              <a:rPr lang="en-US" sz="1200" dirty="0"/>
              <a:t>1k ohm base resistor</a:t>
            </a:r>
          </a:p>
          <a:p>
            <a:r>
              <a:rPr lang="en-US" sz="1400" dirty="0"/>
              <a:t>Power components</a:t>
            </a:r>
          </a:p>
          <a:p>
            <a:pPr lvl="1"/>
            <a:r>
              <a:rPr lang="en-US" sz="1200" dirty="0"/>
              <a:t>2x CR2032 battery holders</a:t>
            </a:r>
          </a:p>
          <a:p>
            <a:pPr lvl="1"/>
            <a:r>
              <a:rPr lang="en-US" sz="1200" dirty="0"/>
              <a:t>Micro-USB female connector</a:t>
            </a:r>
          </a:p>
          <a:p>
            <a:pPr lvl="1"/>
            <a:r>
              <a:rPr lang="en-US" sz="1200" dirty="0"/>
              <a:t>3.3V low-dropout TC1262 regulator</a:t>
            </a:r>
          </a:p>
          <a:p>
            <a:pPr lvl="1"/>
            <a:r>
              <a:rPr lang="en-US" sz="1200" dirty="0"/>
              <a:t>Diodes for battery protection</a:t>
            </a:r>
          </a:p>
          <a:p>
            <a:pPr lvl="1"/>
            <a:r>
              <a:rPr lang="en-US" sz="1200" dirty="0"/>
              <a:t>1uF output decouple capacitor </a:t>
            </a:r>
          </a:p>
          <a:p>
            <a:pPr lvl="2"/>
            <a:r>
              <a:rPr lang="en-US" sz="1000" dirty="0"/>
              <a:t>Required according to TC1262 datasheet</a:t>
            </a:r>
          </a:p>
          <a:p>
            <a:pPr lvl="1"/>
            <a:r>
              <a:rPr lang="en-US" sz="1200" dirty="0"/>
              <a:t>Switch to ON/OFF circuit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01" y="676467"/>
            <a:ext cx="2932852" cy="268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268" y="6489147"/>
            <a:ext cx="2393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*Quantity of 1 unless otherwise stated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9067" y="6538913"/>
            <a:ext cx="4434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Reference: http://www.circuitbasics.com/555-timer-basics-astable-mode/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48" y="3463483"/>
            <a:ext cx="1660831" cy="2867529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431852" y="3469196"/>
            <a:ext cx="1822477" cy="532963"/>
          </a:xfrm>
          <a:prstGeom prst="round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50" dirty="0">
                <a:solidFill>
                  <a:schemeClr val="tx1"/>
                </a:solidFill>
              </a:rPr>
              <a:t>TLC555 cannot source high currents so we use a transistor to control the LED.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66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3a.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941122"/>
            <a:ext cx="5629983" cy="5711143"/>
          </a:xfrm>
        </p:spPr>
        <p:txBody>
          <a:bodyPr>
            <a:noAutofit/>
          </a:bodyPr>
          <a:lstStyle/>
          <a:p>
            <a:r>
              <a:rPr lang="en-US" sz="1800" u="sng" dirty="0"/>
              <a:t>Schematic defines connections between components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 Eagle and add external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Import libraries. </a:t>
            </a:r>
          </a:p>
          <a:p>
            <a:pPr lvl="1"/>
            <a:r>
              <a:rPr lang="en-US" sz="1800" dirty="0"/>
              <a:t>Locate the libraries folder I have provided</a:t>
            </a:r>
          </a:p>
          <a:p>
            <a:pPr lvl="1"/>
            <a:r>
              <a:rPr lang="en-US" sz="1800" dirty="0"/>
              <a:t>Drag-and-drop the *.</a:t>
            </a:r>
            <a:r>
              <a:rPr lang="en-US" sz="1800" dirty="0" err="1"/>
              <a:t>lbr</a:t>
            </a:r>
            <a:r>
              <a:rPr lang="en-US" sz="1800" dirty="0"/>
              <a:t> files </a:t>
            </a:r>
            <a:r>
              <a:rPr lang="en-US" sz="1800" b="1" dirty="0"/>
              <a:t>one by one </a:t>
            </a:r>
            <a:r>
              <a:rPr lang="en-US" sz="1800" dirty="0"/>
              <a:t>into Eagle Control Panel Libraries folder</a:t>
            </a:r>
          </a:p>
          <a:p>
            <a:pPr lvl="1"/>
            <a:r>
              <a:rPr lang="en-US" sz="1800" dirty="0"/>
              <a:t>Right-Click on Libraries Folder -&gt; Use all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5" y="3850114"/>
            <a:ext cx="2629267" cy="2314898"/>
          </a:xfrm>
          <a:prstGeom prst="rect">
            <a:avLst/>
          </a:prstGeom>
        </p:spPr>
      </p:pic>
      <p:sp>
        <p:nvSpPr>
          <p:cNvPr id="38" name="Curved Left Arrow 37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Curved Left Arrow 38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525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3b.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941122"/>
            <a:ext cx="5969760" cy="5711143"/>
          </a:xfrm>
        </p:spPr>
        <p:txBody>
          <a:bodyPr>
            <a:noAutofit/>
          </a:bodyPr>
          <a:lstStyle/>
          <a:p>
            <a:r>
              <a:rPr lang="en-US" sz="1800" u="sng" dirty="0"/>
              <a:t>Create and save schematic file (part and connection layout)</a:t>
            </a:r>
          </a:p>
          <a:p>
            <a:r>
              <a:rPr lang="en-US" sz="1800" dirty="0"/>
              <a:t>Create a folder on desktop “blinker”</a:t>
            </a:r>
          </a:p>
          <a:p>
            <a:r>
              <a:rPr lang="en-US" sz="1800" dirty="0"/>
              <a:t>Create new schematic *.</a:t>
            </a:r>
            <a:r>
              <a:rPr lang="en-US" sz="1800" dirty="0" err="1"/>
              <a:t>sch</a:t>
            </a:r>
            <a:r>
              <a:rPr lang="en-US" sz="1800" dirty="0"/>
              <a:t>: File -&gt; New -&gt; Schematic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Save schematic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0" y="2099173"/>
            <a:ext cx="2349284" cy="1750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3" y="4309688"/>
            <a:ext cx="5788681" cy="2087108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45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3c.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92711"/>
            <a:ext cx="6387830" cy="6134818"/>
          </a:xfrm>
        </p:spPr>
        <p:txBody>
          <a:bodyPr>
            <a:noAutofit/>
          </a:bodyPr>
          <a:lstStyle/>
          <a:p>
            <a:r>
              <a:rPr lang="en-US" sz="1600" u="sng" dirty="0"/>
              <a:t>Add all Power components first </a:t>
            </a:r>
          </a:p>
          <a:p>
            <a:r>
              <a:rPr lang="en-US" sz="1800" dirty="0"/>
              <a:t>Micro-USB female connector </a:t>
            </a:r>
          </a:p>
          <a:p>
            <a:pPr lvl="1"/>
            <a:r>
              <a:rPr lang="en-US" sz="1400" dirty="0" err="1"/>
              <a:t>Seeed</a:t>
            </a:r>
            <a:r>
              <a:rPr lang="en-US" sz="1400" dirty="0"/>
              <a:t>-OPL-Connector -&gt; MICRO-USB-SMD(ZX62-B-5PA)</a:t>
            </a:r>
          </a:p>
          <a:p>
            <a:pPr lvl="1"/>
            <a:r>
              <a:rPr lang="en-US" sz="1400" dirty="0"/>
              <a:t>Or search </a:t>
            </a:r>
            <a:r>
              <a:rPr lang="en-SG" sz="1400" dirty="0"/>
              <a:t>320010005 obtained via </a:t>
            </a:r>
            <a:r>
              <a:rPr lang="en-SG" sz="1400" dirty="0" err="1"/>
              <a:t>Seeedstudio</a:t>
            </a:r>
            <a:r>
              <a:rPr lang="en-SG" sz="1400" dirty="0"/>
              <a:t> OPL website</a:t>
            </a:r>
          </a:p>
          <a:p>
            <a:pPr lvl="1"/>
            <a:r>
              <a:rPr lang="en-SG" sz="1400" dirty="0">
                <a:hlinkClick r:id="rId3"/>
              </a:rPr>
              <a:t>http://www.seeedstudio.com/depot/OPLopen-parts-library-catalog-c-136_138/</a:t>
            </a:r>
            <a:endParaRPr lang="en-SG" sz="1400" dirty="0"/>
          </a:p>
          <a:p>
            <a:r>
              <a:rPr lang="en-US" sz="1800" dirty="0"/>
              <a:t>3.3V LDO</a:t>
            </a:r>
          </a:p>
          <a:p>
            <a:pPr lvl="1"/>
            <a:r>
              <a:rPr lang="en-US" sz="1400" dirty="0" err="1"/>
              <a:t>bt_regulator</a:t>
            </a:r>
            <a:r>
              <a:rPr lang="en-US" sz="1400" dirty="0"/>
              <a:t> -&gt; TC1262 -&gt; SOT-223-3</a:t>
            </a:r>
          </a:p>
          <a:p>
            <a:r>
              <a:rPr lang="en-US" sz="1800" dirty="0"/>
              <a:t>1uF decoupling resistor</a:t>
            </a:r>
          </a:p>
          <a:p>
            <a:pPr lvl="1"/>
            <a:r>
              <a:rPr lang="en-US" sz="1400" dirty="0" err="1"/>
              <a:t>rcl</a:t>
            </a:r>
            <a:r>
              <a:rPr lang="en-US" sz="1400" dirty="0"/>
              <a:t>- &gt; CPOL-US -&gt; CPOL-USUD-4X5,8</a:t>
            </a:r>
            <a:endParaRPr lang="en-US" sz="1100" dirty="0"/>
          </a:p>
          <a:p>
            <a:r>
              <a:rPr lang="en-US" sz="1800" dirty="0"/>
              <a:t>2x Diodes</a:t>
            </a:r>
          </a:p>
          <a:p>
            <a:pPr lvl="1"/>
            <a:r>
              <a:rPr lang="en-US" sz="1400" dirty="0" err="1"/>
              <a:t>Seeed</a:t>
            </a:r>
            <a:r>
              <a:rPr lang="en-US" sz="1400" dirty="0"/>
              <a:t>-OPL-Diode -&gt; SMD-DIODE-SCHOTTKY-20V-500MA(SOD-123)</a:t>
            </a:r>
          </a:p>
          <a:p>
            <a:pPr lvl="1"/>
            <a:r>
              <a:rPr lang="en-US" sz="1400" dirty="0"/>
              <a:t>Or search 304020028</a:t>
            </a:r>
          </a:p>
          <a:p>
            <a:r>
              <a:rPr lang="en-US" sz="1800" dirty="0"/>
              <a:t>2x CR2032 battery holders</a:t>
            </a:r>
          </a:p>
          <a:p>
            <a:pPr lvl="1"/>
            <a:r>
              <a:rPr lang="en-US" sz="1400" dirty="0"/>
              <a:t>cr2032-large-side -&gt; CR2032SMT</a:t>
            </a:r>
          </a:p>
          <a:p>
            <a:r>
              <a:rPr lang="en-US" sz="1800" dirty="0"/>
              <a:t>Through-hole switch</a:t>
            </a:r>
          </a:p>
          <a:p>
            <a:pPr lvl="1"/>
            <a:r>
              <a:rPr lang="en-US" sz="1400" dirty="0" err="1"/>
              <a:t>Sparkfun</a:t>
            </a:r>
            <a:r>
              <a:rPr lang="en-US" sz="1400" dirty="0"/>
              <a:t>-Electromechanical -&gt; SWITCH_SPDT -&gt; SWITCH-SPDTPTH</a:t>
            </a:r>
          </a:p>
          <a:p>
            <a:r>
              <a:rPr lang="en-US" sz="1800" dirty="0"/>
              <a:t>VCC and GND wiring net</a:t>
            </a:r>
          </a:p>
          <a:p>
            <a:pPr lvl="1"/>
            <a:r>
              <a:rPr lang="en-US" sz="1400" dirty="0"/>
              <a:t>Just search for them…</a:t>
            </a:r>
          </a:p>
          <a:p>
            <a:pPr lvl="1"/>
            <a:r>
              <a:rPr lang="en-US" sz="1400" dirty="0"/>
              <a:t>There are 2 functionally identical supply1 and supply2 options for VCC and GND, just pick any one you prefer.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90" y="592711"/>
            <a:ext cx="771837" cy="1029116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17" y="5565813"/>
            <a:ext cx="868064" cy="640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14" y="5593032"/>
            <a:ext cx="620949" cy="6802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56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1" y="2528032"/>
            <a:ext cx="4394432" cy="3962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3d.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622465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Maneuvering and layout</a:t>
            </a:r>
          </a:p>
          <a:p>
            <a:r>
              <a:rPr lang="en-US" sz="1800" dirty="0"/>
              <a:t>Zoom with scroll-wheel</a:t>
            </a:r>
          </a:p>
          <a:p>
            <a:r>
              <a:rPr lang="en-US" sz="1800" dirty="0"/>
              <a:t>Click-drag middle mouse button to move sheet</a:t>
            </a:r>
          </a:p>
          <a:p>
            <a:r>
              <a:rPr lang="en-US" sz="1800" dirty="0"/>
              <a:t>Rotate components </a:t>
            </a:r>
          </a:p>
          <a:p>
            <a:pPr lvl="1"/>
            <a:r>
              <a:rPr lang="en-US" sz="1400" dirty="0"/>
              <a:t>Choose Move command</a:t>
            </a:r>
          </a:p>
          <a:p>
            <a:pPr lvl="1"/>
            <a:r>
              <a:rPr lang="en-US" sz="1400" dirty="0"/>
              <a:t>Click component “+” sign then right-click</a:t>
            </a:r>
          </a:p>
          <a:p>
            <a:r>
              <a:rPr lang="en-US" sz="1800" dirty="0"/>
              <a:t>Define component value if needed</a:t>
            </a:r>
          </a:p>
          <a:p>
            <a:pPr lvl="1"/>
            <a:r>
              <a:rPr lang="en-US" sz="1400" dirty="0"/>
              <a:t>Right-click component -&gt; Value</a:t>
            </a:r>
          </a:p>
          <a:p>
            <a:r>
              <a:rPr lang="en-US" sz="1800" dirty="0"/>
              <a:t>Delete object with trash icon</a:t>
            </a:r>
          </a:p>
          <a:p>
            <a:r>
              <a:rPr lang="en-US" sz="1800" u="sng" dirty="0"/>
              <a:t>Wiring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Use “Net” command</a:t>
            </a:r>
          </a:p>
          <a:p>
            <a:pPr lvl="1"/>
            <a:r>
              <a:rPr lang="en-US" sz="1400" dirty="0"/>
              <a:t>Link components together</a:t>
            </a:r>
          </a:p>
          <a:p>
            <a:pPr lvl="1"/>
            <a:r>
              <a:rPr lang="en-US" sz="1400" dirty="0"/>
              <a:t>Hover mouse just overlapping the contacts</a:t>
            </a:r>
          </a:p>
          <a:p>
            <a:pPr lvl="1"/>
            <a:r>
              <a:rPr lang="en-US" sz="1400" dirty="0"/>
              <a:t>Press “Alt” increased precision key if wire cannot overlap</a:t>
            </a:r>
          </a:p>
          <a:p>
            <a:pPr lvl="1"/>
            <a:r>
              <a:rPr lang="en-US" sz="1400" dirty="0"/>
              <a:t>Left-click to set and also to change direction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31" y="1921673"/>
            <a:ext cx="838317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9" y="4213434"/>
            <a:ext cx="933450" cy="838200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86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3e.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Add and wire Logic Components</a:t>
            </a:r>
          </a:p>
          <a:p>
            <a:r>
              <a:rPr lang="en-US" sz="1800" dirty="0"/>
              <a:t>Ignore TIMER_OUTPUT</a:t>
            </a:r>
          </a:p>
          <a:p>
            <a:r>
              <a:rPr lang="en-US" sz="1800" dirty="0"/>
              <a:t>TLC555 timer (dual in-line package)</a:t>
            </a:r>
          </a:p>
          <a:p>
            <a:pPr lvl="1"/>
            <a:r>
              <a:rPr lang="en-US" sz="1400" dirty="0" err="1"/>
              <a:t>st</a:t>
            </a:r>
            <a:r>
              <a:rPr lang="en-US" sz="1400" dirty="0"/>
              <a:t>-microelectronics -&gt; NE555</a:t>
            </a:r>
          </a:p>
          <a:p>
            <a:pPr lvl="1"/>
            <a:r>
              <a:rPr lang="en-US" sz="1400" dirty="0"/>
              <a:t>Not exact component but good enough</a:t>
            </a:r>
          </a:p>
          <a:p>
            <a:r>
              <a:rPr lang="en-US" sz="1800" dirty="0"/>
              <a:t>4.7kohm axial resistor</a:t>
            </a:r>
          </a:p>
          <a:p>
            <a:pPr lvl="1"/>
            <a:r>
              <a:rPr lang="en-US" sz="1400" dirty="0"/>
              <a:t>resistor -&gt; R-US_ -&gt; R-US_0207/10</a:t>
            </a:r>
          </a:p>
          <a:p>
            <a:pPr lvl="1"/>
            <a:r>
              <a:rPr lang="en-US" sz="1400" dirty="0"/>
              <a:t>2mm diameter, 7mm length, 10mm lead length</a:t>
            </a:r>
          </a:p>
          <a:p>
            <a:r>
              <a:rPr lang="en-US" sz="1800" dirty="0"/>
              <a:t>10kohm potentiometer</a:t>
            </a:r>
          </a:p>
          <a:p>
            <a:pPr lvl="1"/>
            <a:r>
              <a:rPr lang="en-US" sz="1400" dirty="0" err="1"/>
              <a:t>Sparkfun</a:t>
            </a:r>
            <a:r>
              <a:rPr lang="en-US" sz="1400" dirty="0"/>
              <a:t>-Electromechanical -&gt; TRIMPOT -&gt; TRIMPOT-PTH-KNOB</a:t>
            </a:r>
          </a:p>
          <a:p>
            <a:r>
              <a:rPr lang="en-US" sz="1800" dirty="0"/>
              <a:t>Through-hole switch</a:t>
            </a:r>
          </a:p>
          <a:p>
            <a:pPr lvl="1"/>
            <a:r>
              <a:rPr lang="en-US" sz="1400" dirty="0" err="1"/>
              <a:t>Sparkfun</a:t>
            </a:r>
            <a:r>
              <a:rPr lang="en-US" sz="1400" dirty="0"/>
              <a:t>-Electromechanical -&gt; SWITCH_SPDT -&gt; SWITCH-SPDTPTH</a:t>
            </a:r>
          </a:p>
          <a:p>
            <a:r>
              <a:rPr lang="en-US" sz="1800" dirty="0"/>
              <a:t>33uF and 100uF aluminum electrolytic ”can” capacitors</a:t>
            </a:r>
          </a:p>
          <a:p>
            <a:pPr lvl="1"/>
            <a:r>
              <a:rPr lang="en-US" sz="1400" dirty="0"/>
              <a:t>resistor -&gt; CPOL-US -&gt; CPOL-USE2-5</a:t>
            </a:r>
          </a:p>
          <a:p>
            <a:pPr lvl="1"/>
            <a:r>
              <a:rPr lang="en-US" sz="1400" dirty="0"/>
              <a:t>2mm lead spacing, 5mm diameter, </a:t>
            </a:r>
            <a:r>
              <a:rPr lang="en-US" sz="1400" dirty="0" err="1"/>
              <a:t>polarised</a:t>
            </a:r>
            <a:endParaRPr lang="en-US" sz="1400" dirty="0"/>
          </a:p>
          <a:p>
            <a:r>
              <a:rPr lang="en-US" sz="1800" dirty="0"/>
              <a:t>2x 0.1uF ceramic decoupling capacitors</a:t>
            </a:r>
          </a:p>
          <a:p>
            <a:pPr lvl="1"/>
            <a:r>
              <a:rPr lang="en-US" sz="1400" dirty="0"/>
              <a:t>resistor -&gt; C-US -&gt; </a:t>
            </a:r>
            <a:r>
              <a:rPr lang="fi-FI" sz="1400" dirty="0"/>
              <a:t>C-US025-025X050</a:t>
            </a:r>
          </a:p>
          <a:p>
            <a:pPr lvl="1"/>
            <a:r>
              <a:rPr lang="fi-FI" sz="1400" dirty="0"/>
              <a:t>2.5mm x 5mm </a:t>
            </a:r>
            <a:r>
              <a:rPr lang="fi-FI" sz="1400" dirty="0" err="1"/>
              <a:t>area</a:t>
            </a:r>
            <a:endParaRPr lang="fi-FI" sz="1400" dirty="0"/>
          </a:p>
          <a:p>
            <a:r>
              <a:rPr lang="en-US" sz="1800" dirty="0"/>
              <a:t>VCC and GND</a:t>
            </a:r>
          </a:p>
          <a:p>
            <a:pPr lvl="1"/>
            <a:r>
              <a:rPr lang="en-US" sz="1400" dirty="0"/>
              <a:t>Just search for them…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33" y="676351"/>
            <a:ext cx="771837" cy="1029116"/>
          </a:xfrm>
          <a:prstGeom prst="rect">
            <a:avLst/>
          </a:prstGeom>
        </p:spPr>
      </p:pic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734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3f.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Expected result of Logic circuitry</a:t>
            </a:r>
          </a:p>
          <a:p>
            <a:r>
              <a:rPr lang="en-US" sz="1800" dirty="0"/>
              <a:t>Ignore “TIMER_OUTPUT” for now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1" y="1705467"/>
            <a:ext cx="4655968" cy="457472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407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34" y="1847851"/>
            <a:ext cx="8159932" cy="4351338"/>
          </a:xfrm>
        </p:spPr>
        <p:txBody>
          <a:bodyPr/>
          <a:lstStyle/>
          <a:p>
            <a:r>
              <a:rPr lang="en-SG" dirty="0"/>
              <a:t>Graduated from NUS Computer Science in 2015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Engineer at med-tech </a:t>
            </a:r>
            <a:r>
              <a:rPr lang="en-SG" dirty="0" err="1"/>
              <a:t>startup</a:t>
            </a:r>
            <a:r>
              <a:rPr lang="en-SG" dirty="0"/>
              <a:t> </a:t>
            </a:r>
            <a:r>
              <a:rPr lang="en-SG" dirty="0" err="1"/>
              <a:t>Algo</a:t>
            </a:r>
            <a:r>
              <a:rPr lang="en-SG" dirty="0"/>
              <a:t> Access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98" y="2990613"/>
            <a:ext cx="3662266" cy="6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3g.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Add and wire Output Components</a:t>
            </a:r>
          </a:p>
          <a:p>
            <a:r>
              <a:rPr lang="en-US" sz="1800" dirty="0"/>
              <a:t>Ignore “TIMER_OUTPUT” for now</a:t>
            </a:r>
          </a:p>
          <a:p>
            <a:r>
              <a:rPr lang="en-US" sz="1800" dirty="0"/>
              <a:t>100ohm and 1kohm axial resistor</a:t>
            </a:r>
          </a:p>
          <a:p>
            <a:pPr lvl="1"/>
            <a:r>
              <a:rPr lang="en-US" sz="1400" dirty="0"/>
              <a:t>resistor -&gt; R-US_ -&gt; R-US_0207/10</a:t>
            </a:r>
          </a:p>
          <a:p>
            <a:pPr lvl="1"/>
            <a:r>
              <a:rPr lang="en-US" sz="1400" dirty="0"/>
              <a:t>2mm diameter, 7mm length, 10mm lead length</a:t>
            </a:r>
          </a:p>
          <a:p>
            <a:r>
              <a:rPr lang="en-US" sz="1800" dirty="0"/>
              <a:t>5mm Red LED</a:t>
            </a:r>
          </a:p>
          <a:p>
            <a:pPr lvl="1"/>
            <a:r>
              <a:rPr lang="en-US" sz="1400" dirty="0"/>
              <a:t>led -&gt; LED -&gt; LED5MM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ON Semiconductor P2N2222A NPN Transistor (TO92 package)</a:t>
            </a:r>
          </a:p>
          <a:p>
            <a:pPr lvl="1"/>
            <a:r>
              <a:rPr lang="en-US" sz="1400" dirty="0"/>
              <a:t>transistor -&gt; 2N3565</a:t>
            </a:r>
          </a:p>
          <a:p>
            <a:pPr lvl="1"/>
            <a:r>
              <a:rPr lang="en-US" sz="1400" dirty="0"/>
              <a:t>Not exact component but good enough</a:t>
            </a:r>
          </a:p>
          <a:p>
            <a:r>
              <a:rPr lang="en-US" sz="1800" dirty="0"/>
              <a:t>VCC and GND</a:t>
            </a:r>
          </a:p>
          <a:p>
            <a:pPr lvl="1"/>
            <a:r>
              <a:rPr lang="en-US" sz="1400" dirty="0"/>
              <a:t>Just search for them…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20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1" y="3799805"/>
            <a:ext cx="3631832" cy="29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3h.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Wiring nets</a:t>
            </a:r>
          </a:p>
          <a:p>
            <a:endParaRPr lang="en-US" sz="1800" u="sng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Connects between two “regions”</a:t>
            </a:r>
          </a:p>
          <a:p>
            <a:r>
              <a:rPr lang="en-US" sz="1600" dirty="0"/>
              <a:t>VCC and GND are Eagle’s provided wiring nets</a:t>
            </a:r>
          </a:p>
          <a:p>
            <a:r>
              <a:rPr lang="en-US" sz="1600" dirty="0"/>
              <a:t>We now connect logic circuit to the output circuit via TIMER_OUTPUT</a:t>
            </a:r>
          </a:p>
          <a:p>
            <a:r>
              <a:rPr lang="en-US" sz="1600" u="sng" dirty="0"/>
              <a:t>Steps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Extend a short dummy wire on one side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Right click, choose “Label”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Position “N$” label just beside wire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Rename to something easier like “TIMER_OUTPUT”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Repeat for the other end</a:t>
            </a:r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" y="988741"/>
            <a:ext cx="2912189" cy="28613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660391" y="2470202"/>
            <a:ext cx="451414" cy="48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780428" y="3028663"/>
            <a:ext cx="1183643" cy="2997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 custom net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21</a:t>
            </a:fld>
            <a:endParaRPr lang="en-SG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96" y="1141678"/>
            <a:ext cx="2143882" cy="1765821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3443375" y="2449503"/>
            <a:ext cx="621473" cy="50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4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3i. Design your PCB Schematic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(Grounded) Mounting holes</a:t>
            </a:r>
          </a:p>
          <a:p>
            <a:endParaRPr lang="en-US" sz="1800" u="sng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endParaRPr lang="en-US" sz="1800" dirty="0"/>
          </a:p>
          <a:p>
            <a:endParaRPr lang="en-US" sz="1600" dirty="0"/>
          </a:p>
          <a:p>
            <a:r>
              <a:rPr lang="en-US" sz="1800" dirty="0"/>
              <a:t>Allows your PCB to be secured to external case</a:t>
            </a:r>
          </a:p>
          <a:p>
            <a:pPr lvl="1"/>
            <a:r>
              <a:rPr lang="en-US" sz="1600" dirty="0"/>
              <a:t>Grounded by screws.</a:t>
            </a:r>
          </a:p>
          <a:p>
            <a:pPr lvl="1"/>
            <a:r>
              <a:rPr lang="en-US" sz="1600" dirty="0"/>
              <a:t>Can also use normal ungrounded mounting holes</a:t>
            </a:r>
          </a:p>
          <a:p>
            <a:r>
              <a:rPr lang="en-US" sz="1800" dirty="0"/>
              <a:t>Appears in schematic as it is an electrical connection</a:t>
            </a:r>
          </a:p>
          <a:p>
            <a:r>
              <a:rPr lang="en-US" sz="1800" dirty="0"/>
              <a:t>Mounting hole</a:t>
            </a:r>
          </a:p>
          <a:p>
            <a:pPr lvl="1"/>
            <a:r>
              <a:rPr lang="en-US" sz="1400" dirty="0"/>
              <a:t>Grounded: </a:t>
            </a:r>
          </a:p>
          <a:p>
            <a:pPr lvl="2"/>
            <a:r>
              <a:rPr lang="en-US" sz="1200" dirty="0"/>
              <a:t>holes -&gt; MOUNT-PAD-ROUND -&gt; MOUNT-PAD-ROUND3.2</a:t>
            </a:r>
          </a:p>
          <a:p>
            <a:pPr lvl="1"/>
            <a:r>
              <a:rPr lang="en-US" sz="1400" dirty="0"/>
              <a:t>Ungrounded: </a:t>
            </a:r>
          </a:p>
          <a:p>
            <a:pPr lvl="2"/>
            <a:r>
              <a:rPr lang="en-US" sz="1200" dirty="0"/>
              <a:t>holes -&gt; MOUNT-HOLE -&gt; MOUNT-HOLE3.2</a:t>
            </a:r>
          </a:p>
          <a:p>
            <a:pPr lvl="1"/>
            <a:r>
              <a:rPr lang="en-US" sz="1400" dirty="0"/>
              <a:t>3.2mm hole fits M3 screws with slight allowance</a:t>
            </a:r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4" y="1271025"/>
            <a:ext cx="3629001" cy="204894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39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5867"/>
          </a:xfrm>
        </p:spPr>
        <p:txBody>
          <a:bodyPr>
            <a:normAutofit/>
          </a:bodyPr>
          <a:lstStyle/>
          <a:p>
            <a:r>
              <a:rPr lang="en-US" sz="4000" dirty="0"/>
              <a:t>4. Run electrical check (ERC)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800" u="sng" dirty="0"/>
              <a:t>Tests if your wiring has been done properly</a:t>
            </a:r>
          </a:p>
          <a:p>
            <a:r>
              <a:rPr lang="en-US" sz="1800" dirty="0"/>
              <a:t>Not foolproof but usually good enough to detect weird or missing connections</a:t>
            </a:r>
          </a:p>
          <a:p>
            <a:r>
              <a:rPr lang="en-US" sz="1800" dirty="0"/>
              <a:t>Run ERC regularly, assign to shortcut key. Options -&gt; Assign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Correct ALL errors</a:t>
            </a:r>
          </a:p>
          <a:p>
            <a:r>
              <a:rPr lang="en-US" sz="1800" dirty="0"/>
              <a:t>Inspect all warnings</a:t>
            </a:r>
          </a:p>
          <a:p>
            <a:pPr lvl="1"/>
            <a:r>
              <a:rPr lang="en-US" sz="1400" dirty="0"/>
              <a:t>Correct if needed</a:t>
            </a:r>
          </a:p>
          <a:p>
            <a:pPr lvl="1"/>
            <a:r>
              <a:rPr lang="en-US" sz="1400" dirty="0"/>
              <a:t>Ignore if you are sure</a:t>
            </a:r>
          </a:p>
          <a:p>
            <a:pPr lvl="1"/>
            <a:r>
              <a:rPr lang="en-US" sz="1400" dirty="0"/>
              <a:t>I discourage approving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42" y="2502653"/>
            <a:ext cx="552527" cy="905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23</a:t>
            </a:fld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71" y="4309688"/>
            <a:ext cx="3307981" cy="2380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1" y="2101641"/>
            <a:ext cx="3041908" cy="20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5a. Design board: place parts &amp; wiring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71848" y="383156"/>
            <a:ext cx="4139533" cy="6474844"/>
          </a:xfrm>
        </p:spPr>
        <p:txBody>
          <a:bodyPr>
            <a:noAutofit/>
          </a:bodyPr>
          <a:lstStyle/>
          <a:p>
            <a:endParaRPr lang="en-US" sz="1800" u="sng" dirty="0"/>
          </a:p>
          <a:p>
            <a:r>
              <a:rPr lang="en-US" sz="1600" u="sng" dirty="0"/>
              <a:t>Create and save board file (board layout)</a:t>
            </a:r>
          </a:p>
          <a:p>
            <a:r>
              <a:rPr lang="en-US" sz="1400" dirty="0"/>
              <a:t>File -&gt; Switch to board</a:t>
            </a:r>
          </a:p>
          <a:p>
            <a:r>
              <a:rPr lang="en-US" sz="1600" u="sng" dirty="0"/>
              <a:t>Initial board configuration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Adjust grid settings to mm as shown. </a:t>
            </a:r>
          </a:p>
          <a:p>
            <a:pPr lvl="2"/>
            <a:r>
              <a:rPr lang="en-US" sz="1200" dirty="0"/>
              <a:t>View -&gt; Grid</a:t>
            </a:r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/>
              <a:t>Create keyboard shortcuts for commonly used functions. </a:t>
            </a:r>
          </a:p>
          <a:p>
            <a:pPr lvl="2"/>
            <a:r>
              <a:rPr lang="en-US" sz="1400" dirty="0"/>
              <a:t>Options -&gt; Assign</a:t>
            </a:r>
          </a:p>
          <a:p>
            <a:pPr lvl="2"/>
            <a:r>
              <a:rPr lang="en-US" sz="1400" dirty="0"/>
              <a:t>Not case-sensitive</a:t>
            </a:r>
          </a:p>
          <a:p>
            <a:pPr lvl="2"/>
            <a:r>
              <a:rPr lang="en-US" sz="1400" dirty="0"/>
              <a:t>End with “;”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Enable Vector font</a:t>
            </a:r>
          </a:p>
          <a:p>
            <a:pPr lvl="2">
              <a:buFont typeface="+mj-lt"/>
              <a:buAutoNum type="arabicPeriod"/>
            </a:pPr>
            <a:r>
              <a:rPr lang="en-US" sz="1000" dirty="0"/>
              <a:t>Options -&gt; User Interface </a:t>
            </a:r>
          </a:p>
          <a:p>
            <a:pPr lvl="2">
              <a:buFont typeface="+mj-lt"/>
              <a:buAutoNum type="arabicPeriod"/>
            </a:pPr>
            <a:r>
              <a:rPr lang="en-US" sz="1000" dirty="0"/>
              <a:t>Tick Always vector font</a:t>
            </a:r>
          </a:p>
          <a:p>
            <a:pPr lvl="2">
              <a:buFont typeface="+mj-lt"/>
              <a:buAutoNum type="arabicPeriod"/>
            </a:pPr>
            <a:r>
              <a:rPr lang="en-US" sz="1000" dirty="0"/>
              <a:t>Tick Persistent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200" dirty="0"/>
          </a:p>
          <a:p>
            <a:pPr lvl="1">
              <a:buFont typeface="+mj-lt"/>
              <a:buAutoNum type="arabicPeriod"/>
            </a:pPr>
            <a:endParaRPr lang="en-US" sz="12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98" y="592309"/>
            <a:ext cx="2018065" cy="1425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0" y="2086006"/>
            <a:ext cx="2618307" cy="1764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06" y="3881887"/>
            <a:ext cx="3688157" cy="286704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546717" y="5456688"/>
            <a:ext cx="1307366" cy="3701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155685" y="4648978"/>
            <a:ext cx="1822477" cy="207249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CAM Processor can only convert vector fonts into </a:t>
            </a:r>
            <a:r>
              <a:rPr lang="en-SG" sz="1400" dirty="0" err="1">
                <a:solidFill>
                  <a:schemeClr val="tx1"/>
                </a:solidFill>
              </a:rPr>
              <a:t>Gerbers</a:t>
            </a:r>
            <a:r>
              <a:rPr lang="en-SG" sz="1400" dirty="0">
                <a:solidFill>
                  <a:schemeClr val="tx1"/>
                </a:solidFill>
              </a:rPr>
              <a:t> properly.</a:t>
            </a:r>
          </a:p>
          <a:p>
            <a:endParaRPr lang="en-SG" sz="1400" dirty="0">
              <a:solidFill>
                <a:schemeClr val="tx1"/>
              </a:solidFill>
            </a:endParaRPr>
          </a:p>
          <a:p>
            <a:r>
              <a:rPr lang="en-SG" sz="1400" dirty="0">
                <a:solidFill>
                  <a:schemeClr val="tx1"/>
                </a:solidFill>
              </a:rPr>
              <a:t>See: </a:t>
            </a:r>
            <a:r>
              <a:rPr lang="en-SG" sz="1400" dirty="0">
                <a:solidFill>
                  <a:schemeClr val="tx1"/>
                </a:solidFill>
                <a:hlinkClick r:id="rId6"/>
              </a:rPr>
              <a:t>http://www.cadsoftusa.com/training-service/faq/#c95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40611" y="2899905"/>
            <a:ext cx="584055" cy="2294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266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6a. Setup/run design rule check (DRC)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400" dirty="0"/>
              <a:t>Design rules provided by fabricator to check if your PCB adheres to requirements</a:t>
            </a:r>
          </a:p>
          <a:p>
            <a:r>
              <a:rPr lang="en-US" sz="1400" dirty="0"/>
              <a:t>Download PCB fabricator DRU, in this case </a:t>
            </a:r>
            <a:r>
              <a:rPr lang="en-US" sz="1400" dirty="0" err="1"/>
              <a:t>Elecrow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http://www.elecrow.com/10pcs-2-layer-pcb-p-1175.html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http://www.elecrow.com/download/Elecrow_PCB_eagle_rule.zip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100" dirty="0"/>
          </a:p>
          <a:p>
            <a:endParaRPr lang="en-US" sz="14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7" y="2004688"/>
            <a:ext cx="2967016" cy="4354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504" y="6499133"/>
            <a:ext cx="630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*I use </a:t>
            </a:r>
            <a:r>
              <a:rPr lang="en-US" sz="1200" dirty="0" err="1"/>
              <a:t>Elecrow</a:t>
            </a:r>
            <a:r>
              <a:rPr lang="en-US" sz="1200" dirty="0"/>
              <a:t> as a learning example here but it does not mean I endorse this company in any way.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845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35" y="4114224"/>
            <a:ext cx="2927460" cy="2402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6b. Setup/run design rule check (DRC)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/>
              <a:t>Load DRU file just once</a:t>
            </a:r>
          </a:p>
          <a:p>
            <a:r>
              <a:rPr lang="en-US" sz="1600" dirty="0"/>
              <a:t>Press “check” to check your board or use keyboard shortcut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Rectify all errors</a:t>
            </a:r>
          </a:p>
          <a:p>
            <a:pPr lvl="1">
              <a:buFont typeface="+mj-lt"/>
              <a:buAutoNum type="arabicPeriod"/>
            </a:pPr>
            <a:endParaRPr lang="en-US" sz="12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2" y="667732"/>
            <a:ext cx="781159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7" y="1445397"/>
            <a:ext cx="3797376" cy="235250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630714" y="3211798"/>
            <a:ext cx="361950" cy="165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 rot="20540875">
            <a:off x="1217206" y="5318597"/>
            <a:ext cx="2651312" cy="2269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/>
          <p:cNvSpPr/>
          <p:nvPr/>
        </p:nvSpPr>
        <p:spPr>
          <a:xfrm>
            <a:off x="3836377" y="4463012"/>
            <a:ext cx="361950" cy="661357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224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5b. Design board: place parts &amp; wiring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117" y="549949"/>
            <a:ext cx="6301070" cy="6474844"/>
          </a:xfrm>
        </p:spPr>
        <p:txBody>
          <a:bodyPr>
            <a:noAutofit/>
          </a:bodyPr>
          <a:lstStyle/>
          <a:p>
            <a:r>
              <a:rPr lang="en-US" sz="1600" u="sng" dirty="0"/>
              <a:t>General board steps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Adjust board size to your requirements </a:t>
            </a:r>
            <a:r>
              <a:rPr lang="en-US" sz="1400" dirty="0" err="1"/>
              <a:t>eg</a:t>
            </a:r>
            <a:r>
              <a:rPr lang="en-US" sz="1400" dirty="0"/>
              <a:t>: 99mm x 49mm (check fabricator price point)</a:t>
            </a:r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r>
              <a:rPr lang="en-US" sz="1400" dirty="0"/>
              <a:t>Place ground/power plane on Top layer using polygon function. 1mm away from edges to ease future resizing. Set polygon name.</a:t>
            </a:r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endParaRPr lang="en-US" sz="18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27</a:t>
            </a:fld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1379164"/>
            <a:ext cx="2792901" cy="264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51" y="1356102"/>
            <a:ext cx="2865454" cy="2651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6" y="5456688"/>
            <a:ext cx="1613764" cy="1306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" y="4502794"/>
            <a:ext cx="1076475" cy="8383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7" y="4508746"/>
            <a:ext cx="4387838" cy="222252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2808390">
            <a:off x="1480020" y="4769000"/>
            <a:ext cx="210999" cy="792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920391" y="4543479"/>
            <a:ext cx="360310" cy="27363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3" y="4362781"/>
            <a:ext cx="1220642" cy="14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5c. Design board: place parts &amp; wiring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60117" y="549949"/>
            <a:ext cx="6301070" cy="6474844"/>
          </a:xfrm>
        </p:spPr>
        <p:txBody>
          <a:bodyPr>
            <a:noAutofit/>
          </a:bodyPr>
          <a:lstStyle/>
          <a:p>
            <a:r>
              <a:rPr lang="en-US" sz="1600" u="sng" dirty="0"/>
              <a:t>General board steps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sz="1400" dirty="0"/>
              <a:t>Component placement order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Place mounting holes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User-facing components, like USB connectors, switches and LEDs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Large components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Everything else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/>
              <a:t>Wiring order (Trace width usually the size of the solder pads)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Wire high-speed connections, avoid using </a:t>
            </a:r>
            <a:r>
              <a:rPr lang="en-US" sz="1200" dirty="0" err="1"/>
              <a:t>vias</a:t>
            </a:r>
            <a:endParaRPr lang="en-US" sz="1200" dirty="0"/>
          </a:p>
          <a:p>
            <a:pPr lvl="2">
              <a:buFont typeface="+mj-lt"/>
              <a:buAutoNum type="arabicPeriod"/>
            </a:pPr>
            <a:r>
              <a:rPr lang="en-US" sz="1200" dirty="0"/>
              <a:t>Wire power connections with wider traces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Wire everything else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/>
              <a:t>Execute DRC check and rectify if needed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/>
              <a:t>Silkscreen placement order (don’t overlap with any holes/</a:t>
            </a:r>
            <a:r>
              <a:rPr lang="en-US" sz="1400" dirty="0" err="1"/>
              <a:t>vias</a:t>
            </a:r>
            <a:r>
              <a:rPr lang="en-US" sz="1400" dirty="0"/>
              <a:t>/parts)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Smash component &amp; adjust part designators if required to </a:t>
            </a:r>
            <a:r>
              <a:rPr lang="en-US" sz="1200" dirty="0" err="1"/>
              <a:t>minimise</a:t>
            </a:r>
            <a:r>
              <a:rPr lang="en-US" sz="1200" dirty="0"/>
              <a:t> confusion 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Add descriptive text to certain areas to silkscreen</a:t>
            </a:r>
          </a:p>
          <a:p>
            <a:pPr lvl="2">
              <a:buFont typeface="+mj-lt"/>
              <a:buAutoNum type="arabicPeriod"/>
            </a:pPr>
            <a:r>
              <a:rPr lang="en-US" sz="1200" dirty="0"/>
              <a:t>Add PCB description/revision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/>
              <a:t>Miter corners</a:t>
            </a:r>
          </a:p>
          <a:p>
            <a:pPr lvl="1">
              <a:buFont typeface="+mj-lt"/>
              <a:buAutoNum type="arabicPeriod" startAt="3"/>
            </a:pPr>
            <a:r>
              <a:rPr lang="en-US" sz="1400" dirty="0"/>
              <a:t>Make sure </a:t>
            </a:r>
            <a:r>
              <a:rPr lang="en-US" sz="1400" dirty="0" err="1"/>
              <a:t>Ratsnest</a:t>
            </a:r>
            <a:r>
              <a:rPr lang="en-US" sz="1400" dirty="0"/>
              <a:t> gives “Nothing to do”</a:t>
            </a:r>
            <a:endParaRPr lang="en-US" sz="1200" dirty="0"/>
          </a:p>
          <a:p>
            <a:r>
              <a:rPr lang="en-US" sz="1600" dirty="0"/>
              <a:t>Tips</a:t>
            </a:r>
          </a:p>
          <a:p>
            <a:pPr lvl="1"/>
            <a:r>
              <a:rPr lang="en-US" sz="1400" dirty="0"/>
              <a:t>Execute </a:t>
            </a:r>
            <a:r>
              <a:rPr lang="en-US" sz="1400" dirty="0" err="1"/>
              <a:t>Ratsnest</a:t>
            </a:r>
            <a:r>
              <a:rPr lang="en-US" sz="1400" dirty="0"/>
              <a:t> to recalculate remaining </a:t>
            </a:r>
            <a:r>
              <a:rPr lang="en-US" sz="1400" dirty="0" err="1"/>
              <a:t>airwires</a:t>
            </a:r>
            <a:r>
              <a:rPr lang="en-US" sz="1400" dirty="0"/>
              <a:t>’ position as much as possible after every operation</a:t>
            </a:r>
          </a:p>
          <a:p>
            <a:pPr lvl="1"/>
            <a:r>
              <a:rPr lang="en-US" sz="1400" dirty="0"/>
              <a:t>Run DRC after you make every change to catch problems earlier</a:t>
            </a:r>
          </a:p>
          <a:p>
            <a:pPr lvl="1"/>
            <a:r>
              <a:rPr lang="en-US" sz="1400" dirty="0"/>
              <a:t>Wire at 45 degree angles to reduce signal reflection</a:t>
            </a:r>
          </a:p>
          <a:p>
            <a:pPr lvl="1"/>
            <a:endParaRPr lang="en-US" sz="1400" dirty="0"/>
          </a:p>
          <a:p>
            <a:pPr lvl="1">
              <a:buFont typeface="+mj-lt"/>
              <a:buAutoNum type="arabicPeriod"/>
            </a:pPr>
            <a:endParaRPr lang="en-US" sz="1400" dirty="0"/>
          </a:p>
          <a:p>
            <a:endParaRPr lang="en-US" sz="18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06" y="4057845"/>
            <a:ext cx="2120805" cy="8000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299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7. Do 3D rendering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/>
              <a:t>Use this website </a:t>
            </a:r>
            <a:r>
              <a:rPr lang="en-US" sz="1600" dirty="0">
                <a:hlinkClick r:id="rId3"/>
              </a:rPr>
              <a:t>http://3dbrdviewer.cytec.bg/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Check for any visible errors, especially silkscreen overlap</a:t>
            </a:r>
          </a:p>
          <a:p>
            <a:r>
              <a:rPr lang="en-US" sz="1600" dirty="0"/>
              <a:t>Check for components’ “closeness”.</a:t>
            </a:r>
          </a:p>
          <a:p>
            <a:r>
              <a:rPr lang="en-US" sz="1600" dirty="0"/>
              <a:t>Go back to Step 5 if not satisfied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4" y="1497363"/>
            <a:ext cx="5361488" cy="31684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113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PCB?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rinted </a:t>
            </a:r>
            <a:r>
              <a:rPr lang="en-US" b="1" dirty="0"/>
              <a:t>C</a:t>
            </a:r>
            <a:r>
              <a:rPr lang="en-US" dirty="0"/>
              <a:t>ircuit </a:t>
            </a:r>
            <a:r>
              <a:rPr lang="en-US" b="1" dirty="0"/>
              <a:t>B</a:t>
            </a:r>
            <a:r>
              <a:rPr lang="en-US" dirty="0"/>
              <a:t>oard</a:t>
            </a:r>
          </a:p>
          <a:p>
            <a:r>
              <a:rPr lang="en-US" sz="1800" dirty="0"/>
              <a:t>A printed circuit board (PCB) mechanically supports and electrically connects electronic components using conductive tracks, pads and other features etched from copper sheets laminated onto a non-conductive substrate.</a:t>
            </a:r>
          </a:p>
          <a:p>
            <a:pPr lvl="1"/>
            <a:r>
              <a:rPr lang="en-US" sz="1800" dirty="0"/>
              <a:t>Wikipedia</a:t>
            </a:r>
          </a:p>
          <a:p>
            <a:pPr lvl="1"/>
            <a:endParaRPr lang="en-US" dirty="0"/>
          </a:p>
          <a:p>
            <a:r>
              <a:rPr lang="en-US" dirty="0"/>
              <a:t>Layman definition:</a:t>
            </a:r>
          </a:p>
          <a:p>
            <a:pPr lvl="1"/>
            <a:r>
              <a:rPr lang="en-US" dirty="0"/>
              <a:t>A board that lets you attach components to make a circuit.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37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8. Use CAM file to generate </a:t>
            </a:r>
            <a:r>
              <a:rPr lang="en-US" sz="4000" dirty="0" err="1"/>
              <a:t>Gerbers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/>
              <a:t>Gerber files</a:t>
            </a:r>
          </a:p>
          <a:p>
            <a:pPr lvl="1"/>
            <a:r>
              <a:rPr lang="en-US" sz="1200" dirty="0"/>
              <a:t>2D vector format used by PCB fabricator to make PCBs for you</a:t>
            </a:r>
          </a:p>
          <a:p>
            <a:r>
              <a:rPr lang="en-US" sz="1600" dirty="0"/>
              <a:t>CAM file provided by fabricator to help you generate Gerber layer files</a:t>
            </a:r>
          </a:p>
          <a:p>
            <a:r>
              <a:rPr lang="en-US" sz="1600" dirty="0"/>
              <a:t>Download PCB fabricator’s CAM processor, in this case </a:t>
            </a:r>
            <a:r>
              <a:rPr lang="en-US" sz="1600" dirty="0" err="1"/>
              <a:t>Elecrow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http://www.elecrow.com/10pcs-2-layer-pcb-p-1175.html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http://www.elecrow.com/download/Elecrow_Gerber_Generater_DrillAlign.zip</a:t>
            </a:r>
            <a:endParaRPr lang="en-US" sz="1600" dirty="0"/>
          </a:p>
          <a:p>
            <a:r>
              <a:rPr lang="en-US" sz="1600" dirty="0"/>
              <a:t>Use the correct CAM file according to number of layers like 2 layers</a:t>
            </a:r>
          </a:p>
          <a:p>
            <a:r>
              <a:rPr lang="en-US" sz="1600" dirty="0"/>
              <a:t>Open CAM Processor: File -&gt; CAM Processor</a:t>
            </a:r>
          </a:p>
          <a:p>
            <a:r>
              <a:rPr lang="en-US" sz="1600" dirty="0"/>
              <a:t>Once in CAM Processor, load the CAM job as shown below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Once you are done, click “Process Job”</a:t>
            </a:r>
            <a:endParaRPr lang="en-US" sz="1200" dirty="0"/>
          </a:p>
          <a:p>
            <a:endParaRPr lang="en-US" sz="1600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2" y="3894960"/>
            <a:ext cx="3048469" cy="236650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2546717" y="5787811"/>
            <a:ext cx="188926" cy="4257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33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9. Zip up relevant Gerber files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dirty="0"/>
              <a:t>See what files are required by the PCB fabricator</a:t>
            </a:r>
          </a:p>
          <a:p>
            <a:r>
              <a:rPr lang="en-US" sz="1600" dirty="0" err="1"/>
              <a:t>Elecrow’s</a:t>
            </a:r>
            <a:r>
              <a:rPr lang="en-US" sz="1600" dirty="0"/>
              <a:t> requirements: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Go to saved folder and zip up the required files</a:t>
            </a:r>
          </a:p>
          <a:p>
            <a:endParaRPr lang="en-US" sz="1600" dirty="0"/>
          </a:p>
          <a:p>
            <a:r>
              <a:rPr lang="en-US" sz="1600" dirty="0"/>
              <a:t>Rightfully you should inspect your Gerber files for potential mistakes using software/websites like:</a:t>
            </a:r>
          </a:p>
          <a:p>
            <a:pPr lvl="1"/>
            <a:r>
              <a:rPr lang="en-US" sz="1200" dirty="0"/>
              <a:t>GR-Prevue:  </a:t>
            </a:r>
            <a:r>
              <a:rPr lang="en-US" sz="1200" dirty="0">
                <a:hlinkClick r:id="rId3"/>
              </a:rPr>
              <a:t>http://www.graphicode.com/GC-Prevue_Gerber_Viewer</a:t>
            </a:r>
            <a:endParaRPr lang="en-US" sz="1200" dirty="0"/>
          </a:p>
          <a:p>
            <a:pPr lvl="1"/>
            <a:r>
              <a:rPr lang="en-US" sz="1200" dirty="0">
                <a:hlinkClick r:id="rId4"/>
              </a:rPr>
              <a:t>http://circuitpeople.com/</a:t>
            </a:r>
            <a:endParaRPr lang="en-US" sz="1200" dirty="0"/>
          </a:p>
          <a:p>
            <a:pPr lvl="1"/>
            <a:r>
              <a:rPr lang="en-US" sz="1200" dirty="0">
                <a:hlinkClick r:id="rId5"/>
              </a:rPr>
              <a:t>http://mayhewlabs.com/webGerber/</a:t>
            </a:r>
            <a:endParaRPr lang="en-US" sz="1200" dirty="0"/>
          </a:p>
          <a:p>
            <a:pPr lvl="1"/>
            <a:r>
              <a:rPr lang="en-US" sz="1200" dirty="0"/>
              <a:t>But so far I don’t have any problems so I usually skip the Gerber file check step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9" y="1557300"/>
            <a:ext cx="6086512" cy="239205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969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10a. 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723182"/>
            <a:ext cx="6301070" cy="6134818"/>
          </a:xfrm>
        </p:spPr>
        <p:txBody>
          <a:bodyPr>
            <a:noAutofit/>
          </a:bodyPr>
          <a:lstStyle/>
          <a:p>
            <a:r>
              <a:rPr lang="en-US" sz="1400" dirty="0"/>
              <a:t>Go to order page </a:t>
            </a:r>
            <a:r>
              <a:rPr lang="en-US" sz="1400" dirty="0">
                <a:hlinkClick r:id="rId3"/>
              </a:rPr>
              <a:t>http://www.elecrow.com/10pcs-2-layer-pcb-p-1175.html</a:t>
            </a:r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Basic options like PCB size, color and lead time self explanatory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89" y="1066039"/>
            <a:ext cx="3757105" cy="49049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64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10b. 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11345"/>
            <a:ext cx="6408357" cy="6134818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Layer</a:t>
            </a:r>
          </a:p>
          <a:p>
            <a:pPr lvl="1"/>
            <a:r>
              <a:rPr lang="en-US" sz="1100" u="sng" dirty="0"/>
              <a:t>1-layer with mask both side</a:t>
            </a:r>
            <a:r>
              <a:rPr lang="en-US" sz="1100" dirty="0"/>
              <a:t>: 1 copper layer only but you want both sides </a:t>
            </a:r>
            <a:r>
              <a:rPr lang="en-US" sz="1100" dirty="0" err="1"/>
              <a:t>soldermask</a:t>
            </a:r>
            <a:r>
              <a:rPr lang="en-US" sz="1100" dirty="0"/>
              <a:t>/silkscreen</a:t>
            </a:r>
          </a:p>
          <a:p>
            <a:pPr lvl="1"/>
            <a:r>
              <a:rPr lang="en-US" sz="1100" u="sng" dirty="0"/>
              <a:t>1-layer with mask one side:</a:t>
            </a:r>
            <a:r>
              <a:rPr lang="en-US" sz="1100" dirty="0"/>
              <a:t> 1 copper layer only and you want one side </a:t>
            </a:r>
            <a:r>
              <a:rPr lang="en-US" sz="1100" dirty="0" err="1"/>
              <a:t>soldermask</a:t>
            </a:r>
            <a:r>
              <a:rPr lang="en-US" sz="1100" dirty="0"/>
              <a:t>/silkscreen</a:t>
            </a:r>
          </a:p>
          <a:p>
            <a:pPr lvl="1"/>
            <a:r>
              <a:rPr lang="en-US" sz="1100" u="sng" dirty="0"/>
              <a:t>2-layer:</a:t>
            </a:r>
            <a:r>
              <a:rPr lang="en-US" sz="1100" dirty="0"/>
              <a:t> normal two copper layer boards</a:t>
            </a:r>
          </a:p>
          <a:p>
            <a:r>
              <a:rPr lang="en-US" sz="1500" dirty="0"/>
              <a:t>Copper weight: </a:t>
            </a:r>
          </a:p>
          <a:p>
            <a:pPr lvl="1"/>
            <a:r>
              <a:rPr lang="en-US" sz="1100" dirty="0"/>
              <a:t>Copper layer thickness and amount, 1oz is usually enough</a:t>
            </a:r>
          </a:p>
          <a:p>
            <a:r>
              <a:rPr lang="en-US" sz="1500" dirty="0"/>
              <a:t>PCB Thickness:</a:t>
            </a:r>
          </a:p>
          <a:p>
            <a:pPr lvl="1"/>
            <a:r>
              <a:rPr lang="en-US" sz="1100" dirty="0"/>
              <a:t>Typical is 1.6mm</a:t>
            </a:r>
          </a:p>
          <a:p>
            <a:pPr lvl="1"/>
            <a:r>
              <a:rPr lang="en-US" sz="1100" dirty="0" err="1"/>
              <a:t>Elecrow</a:t>
            </a:r>
            <a:r>
              <a:rPr lang="en-US" sz="1100" dirty="0"/>
              <a:t> can go as thin as 0.6mm for normal FR4 PCBs. Flex PCBs can go even thinner like 0.1mm</a:t>
            </a:r>
          </a:p>
          <a:p>
            <a:r>
              <a:rPr lang="en-US" sz="1500" dirty="0"/>
              <a:t>Surface finish</a:t>
            </a:r>
          </a:p>
          <a:p>
            <a:pPr lvl="1"/>
            <a:r>
              <a:rPr lang="en-US" sz="1100" dirty="0"/>
              <a:t>HASL vs ENIG next slide</a:t>
            </a:r>
          </a:p>
          <a:p>
            <a:r>
              <a:rPr lang="en-US" sz="1500" dirty="0"/>
              <a:t>PCB Stencil</a:t>
            </a:r>
          </a:p>
          <a:p>
            <a:pPr lvl="1"/>
            <a:r>
              <a:rPr lang="en-US" sz="1100" dirty="0"/>
              <a:t>Help you solder SMT components if you have solder paste and reflow oven/hotplate</a:t>
            </a:r>
          </a:p>
          <a:p>
            <a:pPr lvl="1"/>
            <a:r>
              <a:rPr lang="en-US" sz="1100" dirty="0"/>
              <a:t>Frame or no frame provided. I normally go with the frame as it just costs slightly more.</a:t>
            </a:r>
            <a:endParaRPr lang="en-US" sz="700" dirty="0"/>
          </a:p>
          <a:p>
            <a:r>
              <a:rPr lang="en-US" sz="1400" dirty="0"/>
              <a:t>Panelizing</a:t>
            </a:r>
          </a:p>
          <a:p>
            <a:pPr lvl="1"/>
            <a:r>
              <a:rPr lang="en-US" sz="1100" dirty="0"/>
              <a:t>Squeeze many small PCBs into one piece to save space but you have to cut after receiving.</a:t>
            </a:r>
          </a:p>
          <a:p>
            <a:pPr lvl="1"/>
            <a:r>
              <a:rPr lang="en-US" sz="1100" dirty="0"/>
              <a:t>I normally pick “Single PCB with milling” as I have no need to panelize my PCB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3" y="586137"/>
            <a:ext cx="3407361" cy="187603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160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535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10c. Set PCB fabrication settings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-1" y="723182"/>
            <a:ext cx="6408357" cy="6134818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Others: </a:t>
            </a:r>
          </a:p>
          <a:p>
            <a:pPr lvl="1"/>
            <a:r>
              <a:rPr lang="en-US" sz="1200" dirty="0"/>
              <a:t>Electrolytic Gold-plating, Immersion Silver, Immersion Tin, Organic Surface Protectant 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" y="533238"/>
            <a:ext cx="6155431" cy="2191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674" y="2641673"/>
            <a:ext cx="437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HASL                vs                ENIG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34</a:t>
            </a:fld>
            <a:endParaRPr lang="en-SG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51782"/>
              </p:ext>
            </p:extLst>
          </p:nvPr>
        </p:nvGraphicFramePr>
        <p:xfrm>
          <a:off x="43210" y="2954346"/>
          <a:ext cx="6147720" cy="3047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2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0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HASL</a:t>
                      </a:r>
                      <a:r>
                        <a:rPr lang="en-US" sz="1600" baseline="0" dirty="0"/>
                        <a:t> (lead-free)</a:t>
                      </a:r>
                      <a:endParaRPr lang="en-US" sz="16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ENIG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27">
                <a:tc>
                  <a:txBody>
                    <a:bodyPr/>
                    <a:lstStyle/>
                    <a:p>
                      <a:r>
                        <a:rPr lang="en-US" sz="1200" dirty="0"/>
                        <a:t>Acronym for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Hot Air Solder Levelling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Electroless</a:t>
                      </a:r>
                      <a:r>
                        <a:rPr lang="en-US" sz="1200" dirty="0"/>
                        <a:t> nickel immersion gold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469">
                <a:tc>
                  <a:txBody>
                    <a:bodyPr/>
                    <a:lstStyle/>
                    <a:p>
                      <a:r>
                        <a:rPr lang="en-US" sz="1200" dirty="0"/>
                        <a:t>How</a:t>
                      </a:r>
                      <a:r>
                        <a:rPr lang="en-US" sz="1200" baseline="0" dirty="0"/>
                        <a:t> it is made?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Copper surfaces covered with solder by dipping PCB in solder then blowing away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Copper surfaces covered with nickel with gold coating via immersion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/>
                        <a:t>Coating</a:t>
                      </a:r>
                      <a:r>
                        <a:rPr lang="en-US" sz="1200" baseline="0" dirty="0"/>
                        <a:t> evenness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Uneven, don’t use for fine-pitch</a:t>
                      </a:r>
                      <a:r>
                        <a:rPr lang="en-US" sz="1200" baseline="0" dirty="0"/>
                        <a:t> SMD components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Very</a:t>
                      </a:r>
                      <a:r>
                        <a:rPr lang="en-US" sz="1200" baseline="0" dirty="0"/>
                        <a:t> even coat, must use if you have fine SMD components.</a:t>
                      </a:r>
                      <a:endParaRPr lang="en-US" sz="1200" dirty="0"/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/>
                        <a:t>Durability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Reasonable, but don’t expose too long to air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Better than HASL, can last for months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r>
                        <a:rPr lang="en-US" sz="1200" dirty="0" err="1"/>
                        <a:t>Solderability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900" dirty="0"/>
                        <a:t>(should</a:t>
                      </a:r>
                      <a:r>
                        <a:rPr lang="en-US" sz="900" baseline="0" dirty="0"/>
                        <a:t> not factor in your decision)</a:t>
                      </a:r>
                      <a:endParaRPr lang="en-US" sz="900" dirty="0"/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Great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So-so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382">
                <a:tc>
                  <a:txBody>
                    <a:bodyPr/>
                    <a:lstStyle/>
                    <a:p>
                      <a:r>
                        <a:rPr lang="en-US" sz="1200" dirty="0"/>
                        <a:t>Cost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</a:t>
                      </a:r>
                    </a:p>
                  </a:txBody>
                  <a:tcPr marL="92215" marR="92215" marT="46108" marB="4610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92215" marR="92215" marT="46108" marB="461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17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11. Write out bill of materials (BOM)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3486" y="548750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u="sng" dirty="0"/>
              <a:t>Export BOM and modify.</a:t>
            </a:r>
          </a:p>
          <a:p>
            <a:r>
              <a:rPr lang="en-US" sz="1600" dirty="0"/>
              <a:t>So others can replicate your PCB</a:t>
            </a:r>
          </a:p>
          <a:p>
            <a:r>
              <a:rPr lang="en-US" sz="1600" dirty="0"/>
              <a:t>Go to Schematic view, File -&gt; Export -&gt; BOM</a:t>
            </a:r>
          </a:p>
          <a:p>
            <a:r>
              <a:rPr lang="en-US" sz="1600" dirty="0"/>
              <a:t>Select Parts type and CSV format as shown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Use </a:t>
            </a:r>
            <a:r>
              <a:rPr lang="en-US" sz="1600" dirty="0" err="1"/>
              <a:t>Libreoffice</a:t>
            </a:r>
            <a:r>
              <a:rPr lang="en-US" sz="1600" dirty="0"/>
              <a:t> to open CSV file and save in its native ODS format</a:t>
            </a:r>
          </a:p>
          <a:p>
            <a:pPr lvl="1"/>
            <a:r>
              <a:rPr lang="en-US" sz="1200" dirty="0"/>
              <a:t>CSV not enough features, does not store column width</a:t>
            </a:r>
          </a:p>
          <a:p>
            <a:pPr lvl="1"/>
            <a:r>
              <a:rPr lang="en-US" sz="1200" dirty="0"/>
              <a:t>Some Excel versions have difficulty opening CSV file generated by Eagle</a:t>
            </a:r>
          </a:p>
          <a:p>
            <a:pPr lvl="1"/>
            <a:r>
              <a:rPr lang="en-US" sz="1200" dirty="0"/>
              <a:t>Open-source format</a:t>
            </a:r>
          </a:p>
          <a:p>
            <a:r>
              <a:rPr lang="en-US" sz="1600" dirty="0"/>
              <a:t>Modifying the generated BOM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Remove mounting holes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Collapse duplicate devices and combine their part designators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Remove: Description, OC_FARNELL, OC_NEWARK, PROD_ID, last VALUE column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Add: Quantity, Unit Cost , Total Unit cost (=Quantity * Unit Cost), Source webpage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Modify the generic Eagle BOM with the actual BOM data (also add PCB Fab cost)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Can have final Total Cost at bottom if you wish</a:t>
            </a:r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8" y="1915024"/>
            <a:ext cx="2901040" cy="203679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12641" y="3480133"/>
            <a:ext cx="567839" cy="110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/>
          <p:cNvSpPr/>
          <p:nvPr/>
        </p:nvSpPr>
        <p:spPr>
          <a:xfrm>
            <a:off x="422131" y="3367278"/>
            <a:ext cx="567839" cy="110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865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12a.  PCB Assembly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3486" y="548750"/>
            <a:ext cx="6301070" cy="6134818"/>
          </a:xfrm>
        </p:spPr>
        <p:txBody>
          <a:bodyPr>
            <a:noAutofit/>
          </a:bodyPr>
          <a:lstStyle/>
          <a:p>
            <a:r>
              <a:rPr lang="en-US" sz="1600" u="sng" dirty="0"/>
              <a:t>Manual Soldering</a:t>
            </a:r>
          </a:p>
          <a:p>
            <a:pPr lvl="1"/>
            <a:r>
              <a:rPr lang="en-US" sz="1400" dirty="0"/>
              <a:t>Soldering station</a:t>
            </a:r>
          </a:p>
          <a:p>
            <a:pPr lvl="1"/>
            <a:r>
              <a:rPr lang="en-US" sz="1400" dirty="0"/>
              <a:t>Through-hole and SMT components</a:t>
            </a:r>
          </a:p>
          <a:p>
            <a:pPr marL="457200" lvl="1" indent="0">
              <a:buNone/>
            </a:pPr>
            <a:endParaRPr lang="en-US" sz="1600" u="sng" dirty="0"/>
          </a:p>
          <a:p>
            <a:r>
              <a:rPr lang="en-US" sz="1600" u="sng" dirty="0" err="1"/>
              <a:t>Specialised</a:t>
            </a:r>
            <a:r>
              <a:rPr lang="en-US" sz="1600" u="sng" dirty="0"/>
              <a:t> SMD Soldering techniques (with stencil and paste)</a:t>
            </a:r>
          </a:p>
          <a:p>
            <a:r>
              <a:rPr lang="en-US" sz="1600" dirty="0"/>
              <a:t>Hot air blower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Hot plate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Reflow oven</a:t>
            </a:r>
          </a:p>
          <a:p>
            <a:endParaRPr lang="en-US" sz="1600" dirty="0"/>
          </a:p>
          <a:p>
            <a:endParaRPr lang="en-US" sz="1600" u="sng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47" y="4721510"/>
            <a:ext cx="2796283" cy="2086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63" y="586137"/>
            <a:ext cx="1820453" cy="1123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14" y="2017914"/>
            <a:ext cx="1829035" cy="13064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36</a:t>
            </a:fld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39" y="3363094"/>
            <a:ext cx="2633158" cy="15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6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74"/>
            <a:ext cx="7886700" cy="4570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12b.  PCB Assembly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13772" y="941122"/>
            <a:ext cx="2201578" cy="29633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1. Establish project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3772" y="1409133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2. Acquire parts and prototype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9538" y="1869747"/>
            <a:ext cx="2205812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3. Design your PCB schematic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304" y="2322035"/>
            <a:ext cx="2210046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4. Run electrical rule check (ERC).</a:t>
            </a:r>
          </a:p>
        </p:txBody>
      </p:sp>
      <p:sp>
        <p:nvSpPr>
          <p:cNvPr id="15" name="Curved Left Arrow 14"/>
          <p:cNvSpPr/>
          <p:nvPr/>
        </p:nvSpPr>
        <p:spPr>
          <a:xfrm flipV="1">
            <a:off x="8660989" y="1973465"/>
            <a:ext cx="397934" cy="55456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13772" y="2785254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/>
              <a:t>5. Design board: place parts &amp; wiring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3772" y="3247109"/>
            <a:ext cx="2201578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6. Setup/run design rule check (DRC)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13772" y="3701947"/>
            <a:ext cx="2201578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7. Do 3D rendering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05304" y="4161521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8. Use CAM file to generate </a:t>
            </a:r>
            <a:r>
              <a:rPr lang="en-US" sz="1000" dirty="0" err="1"/>
              <a:t>Gerbers</a:t>
            </a:r>
            <a:endParaRPr lang="en-US" sz="1000" dirty="0"/>
          </a:p>
        </p:txBody>
      </p:sp>
      <p:sp>
        <p:nvSpPr>
          <p:cNvPr id="20" name="Rounded Rectangle 19"/>
          <p:cNvSpPr/>
          <p:nvPr/>
        </p:nvSpPr>
        <p:spPr>
          <a:xfrm>
            <a:off x="6305304" y="4625619"/>
            <a:ext cx="2210046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9. Zip up relevant Gerber files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1070" y="5078214"/>
            <a:ext cx="2214280" cy="2963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10. Set PCB fabrication settings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1070" y="5530502"/>
            <a:ext cx="2214280" cy="296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11. Write out bill of materials (BOM)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01070" y="5991116"/>
            <a:ext cx="2214280" cy="2963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12. PCB Assembly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316112" y="12710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316112" y="1724723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16112" y="2187125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6112" y="26475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6112" y="310067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316112" y="357875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316112" y="4027831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7316112" y="4487919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316112" y="494051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7316112" y="5401128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316112" y="5859844"/>
            <a:ext cx="184196" cy="111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0" y="548750"/>
            <a:ext cx="6344556" cy="6134818"/>
          </a:xfrm>
        </p:spPr>
        <p:txBody>
          <a:bodyPr>
            <a:noAutofit/>
          </a:bodyPr>
          <a:lstStyle/>
          <a:p>
            <a:r>
              <a:rPr lang="en-US" sz="1600" u="sng" dirty="0"/>
              <a:t>Reflow Soldering only for surface-mount components</a:t>
            </a:r>
          </a:p>
          <a:p>
            <a:r>
              <a:rPr lang="en-US" sz="1400" dirty="0"/>
              <a:t>Requires stencil and solder paste</a:t>
            </a:r>
          </a:p>
          <a:p>
            <a:r>
              <a:rPr lang="en-US" sz="1400" b="1" dirty="0"/>
              <a:t>FIRST</a:t>
            </a:r>
            <a:r>
              <a:rPr lang="en-US" sz="1400" dirty="0"/>
              <a:t> stencil/reflow the SMD components </a:t>
            </a:r>
            <a:r>
              <a:rPr lang="en-US" sz="1400" b="1" dirty="0"/>
              <a:t>THEN</a:t>
            </a:r>
            <a:r>
              <a:rPr lang="en-US" sz="1400" dirty="0"/>
              <a:t> solder the through-hole components by hand.</a:t>
            </a:r>
          </a:p>
          <a:p>
            <a:endParaRPr lang="en-US" sz="1400" u="sng" dirty="0"/>
          </a:p>
          <a:p>
            <a:endParaRPr lang="en-US" sz="1400" u="sng" dirty="0"/>
          </a:p>
          <a:p>
            <a:endParaRPr lang="en-US" sz="1400" u="sng" dirty="0"/>
          </a:p>
          <a:p>
            <a:endParaRPr lang="en-US" sz="1400" dirty="0"/>
          </a:p>
          <a:p>
            <a:endParaRPr lang="en-US" sz="1400" u="sng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 typical thermal profile, consult data sheet to determine optimum profile</a:t>
            </a:r>
          </a:p>
          <a:p>
            <a:r>
              <a:rPr lang="en-US" sz="1400" dirty="0"/>
              <a:t>Thermal profile based on:</a:t>
            </a:r>
          </a:p>
          <a:p>
            <a:pPr lvl="1"/>
            <a:r>
              <a:rPr lang="en-US" sz="1200" dirty="0"/>
              <a:t>Lead vs lead-free solder paste</a:t>
            </a:r>
          </a:p>
          <a:p>
            <a:pPr lvl="1"/>
            <a:r>
              <a:rPr lang="en-US" sz="1200" dirty="0"/>
              <a:t>Lead vs lead-free components</a:t>
            </a:r>
          </a:p>
          <a:p>
            <a:pPr lvl="1"/>
            <a:r>
              <a:rPr lang="en-US" sz="1200" dirty="0"/>
              <a:t>Lead vs lead-free use depends on RoHS compliance</a:t>
            </a:r>
          </a:p>
          <a:p>
            <a:r>
              <a:rPr lang="en-US" sz="1400" u="sng" dirty="0"/>
              <a:t>Profile 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/>
              <a:t>Preheat:</a:t>
            </a:r>
            <a:r>
              <a:rPr lang="en-US" sz="1200" dirty="0"/>
              <a:t> Flux activation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/>
              <a:t>Soak:</a:t>
            </a:r>
            <a:r>
              <a:rPr lang="en-US" sz="1200" dirty="0"/>
              <a:t> Ensure all board and components are at the same temperature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/>
              <a:t>Reflow:</a:t>
            </a:r>
            <a:r>
              <a:rPr lang="en-US" sz="1200" dirty="0"/>
              <a:t> “Melts” solder paste and let it settle properly on the solder pads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u="sng" dirty="0"/>
              <a:t>Cooling:</a:t>
            </a:r>
            <a:r>
              <a:rPr lang="en-US" sz="1200" dirty="0"/>
              <a:t> Brings temperature back down at controlled rate to prevent thermal stress</a:t>
            </a:r>
            <a:endParaRPr lang="en-US" sz="1200" u="sng" dirty="0"/>
          </a:p>
          <a:p>
            <a:endParaRPr lang="en-US" sz="1600" u="sng" dirty="0"/>
          </a:p>
          <a:p>
            <a:endParaRPr lang="en-US" sz="1600" u="sng" dirty="0"/>
          </a:p>
        </p:txBody>
      </p:sp>
      <p:sp>
        <p:nvSpPr>
          <p:cNvPr id="37" name="Curved Left Arrow 36"/>
          <p:cNvSpPr/>
          <p:nvPr/>
        </p:nvSpPr>
        <p:spPr>
          <a:xfrm flipV="1">
            <a:off x="8658570" y="2737700"/>
            <a:ext cx="397934" cy="71286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Curved Left Arrow 37"/>
          <p:cNvSpPr/>
          <p:nvPr/>
        </p:nvSpPr>
        <p:spPr>
          <a:xfrm flipV="1">
            <a:off x="8658570" y="2933421"/>
            <a:ext cx="395516" cy="94846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2" y="1676502"/>
            <a:ext cx="3374566" cy="23113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86" y="6596390"/>
            <a:ext cx="4538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http://www.compuphase.com/electronics/reflowsolderprofiles.htm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927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287"/>
            <a:ext cx="7886700" cy="808354"/>
          </a:xfrm>
        </p:spPr>
        <p:txBody>
          <a:bodyPr>
            <a:normAutofit fontScale="90000"/>
          </a:bodyPr>
          <a:lstStyle/>
          <a:p>
            <a:r>
              <a:rPr lang="en-SG" dirty="0"/>
              <a:t>DIY PCB Fabrication (Toner transfer)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9438"/>
            <a:ext cx="8793480" cy="6118561"/>
          </a:xfrm>
        </p:spPr>
        <p:txBody>
          <a:bodyPr>
            <a:normAutofit fontScale="92500" lnSpcReduction="10000"/>
          </a:bodyPr>
          <a:lstStyle/>
          <a:p>
            <a:r>
              <a:rPr lang="en-SG" sz="1700" dirty="0"/>
              <a:t>Materials</a:t>
            </a:r>
          </a:p>
          <a:p>
            <a:pPr lvl="1"/>
            <a:r>
              <a:rPr lang="en-SG" sz="1500" dirty="0"/>
              <a:t>Liquid Mixture: </a:t>
            </a:r>
            <a:r>
              <a:rPr lang="en-SG" sz="1500" dirty="0" err="1"/>
              <a:t>Vineger</a:t>
            </a:r>
            <a:r>
              <a:rPr lang="en-SG" sz="1500" dirty="0"/>
              <a:t>, Table Salt, Hydrogen Peroxide (H</a:t>
            </a:r>
            <a:r>
              <a:rPr lang="en-SG" sz="1500" baseline="-25000" dirty="0"/>
              <a:t>2</a:t>
            </a:r>
            <a:r>
              <a:rPr lang="en-SG" sz="1500" dirty="0"/>
              <a:t>0</a:t>
            </a:r>
            <a:r>
              <a:rPr lang="en-SG" sz="1500" baseline="-25000" dirty="0"/>
              <a:t>2</a:t>
            </a:r>
            <a:r>
              <a:rPr lang="en-SG" sz="1500" dirty="0"/>
              <a:t>)</a:t>
            </a:r>
          </a:p>
          <a:p>
            <a:pPr lvl="1"/>
            <a:r>
              <a:rPr lang="en-SG" sz="1500" dirty="0"/>
              <a:t>Transfer paper</a:t>
            </a:r>
          </a:p>
          <a:p>
            <a:pPr lvl="1"/>
            <a:r>
              <a:rPr lang="en-SG" sz="1500" dirty="0"/>
              <a:t>FR-4 board</a:t>
            </a:r>
          </a:p>
          <a:p>
            <a:r>
              <a:rPr lang="en-SG" sz="1700" dirty="0"/>
              <a:t>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Print circuit diagram on transfer paper using laser printer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Iron/Heat press transfer paper into FR-4 board</a:t>
            </a:r>
          </a:p>
          <a:p>
            <a:pPr lvl="2"/>
            <a:r>
              <a:rPr lang="en-SG" sz="1100" dirty="0">
                <a:hlinkClick r:id="rId2"/>
              </a:rPr>
              <a:t>https://www.youtube.com/watch?v=dvLRrXjktbE</a:t>
            </a: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Mix liquid mixture of vinegar, H</a:t>
            </a:r>
            <a:r>
              <a:rPr lang="en-SG" sz="1400" baseline="-25000" dirty="0"/>
              <a:t>2</a:t>
            </a:r>
            <a:r>
              <a:rPr lang="en-SG" sz="1400" dirty="0"/>
              <a:t>0</a:t>
            </a:r>
            <a:r>
              <a:rPr lang="en-SG" sz="1400" baseline="-25000" dirty="0"/>
              <a:t>2 </a:t>
            </a:r>
            <a:r>
              <a:rPr lang="en-SG" sz="1400" dirty="0"/>
              <a:t>and salt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Submerge FR-4 board in liquid mixture and agitate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Continue until all exposed copper has been “eaten away”.  (Toner covers areas you want to leave behind)</a:t>
            </a:r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Use a solvent/paint thinner to wipe off the toner</a:t>
            </a:r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r>
              <a:rPr lang="en-SG" sz="1400" dirty="0"/>
              <a:t>Drill holes to create </a:t>
            </a:r>
            <a:r>
              <a:rPr lang="en-SG" sz="1400" dirty="0" err="1"/>
              <a:t>vias</a:t>
            </a:r>
            <a:endParaRPr lang="en-SG" sz="1400" dirty="0"/>
          </a:p>
          <a:p>
            <a:pPr marL="800100" lvl="1" indent="-342900">
              <a:buFont typeface="+mj-lt"/>
              <a:buAutoNum type="arabicPeriod"/>
            </a:pPr>
            <a:endParaRPr lang="en-SG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38</a:t>
            </a:fld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4396740" y="5659647"/>
            <a:ext cx="391668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dirty="0"/>
              <a:t>Source, Leon Lim: </a:t>
            </a:r>
            <a:br>
              <a:rPr lang="en-SG" sz="1050" dirty="0"/>
            </a:br>
            <a:r>
              <a:rPr lang="en-SG" sz="1050" dirty="0">
                <a:hlinkClick r:id="rId3"/>
              </a:rPr>
              <a:t>http://gylim78.blogspot.sg/2014/07/the-diy-pcb-making-guide.html</a:t>
            </a:r>
            <a:br>
              <a:rPr lang="en-SG" sz="1050" dirty="0"/>
            </a:br>
            <a:r>
              <a:rPr lang="en-SG" sz="1050" dirty="0">
                <a:hlinkClick r:id="rId4"/>
              </a:rPr>
              <a:t>http://gylim78.blogspot.sg/2015/05/pcb-board-gallery.html</a:t>
            </a:r>
            <a:endParaRPr lang="en-SG" sz="1050" dirty="0"/>
          </a:p>
          <a:p>
            <a:endParaRPr lang="en-SG" sz="1050" dirty="0"/>
          </a:p>
          <a:p>
            <a:r>
              <a:rPr lang="en-SG" sz="1050" dirty="0"/>
              <a:t>Export DIY PCB images from Eagle:</a:t>
            </a:r>
            <a:br>
              <a:rPr lang="en-SG" sz="1050" dirty="0"/>
            </a:br>
            <a:r>
              <a:rPr lang="en-SG" sz="1050" dirty="0">
                <a:hlinkClick r:id="rId5"/>
              </a:rPr>
              <a:t>http://yeokhengmeng.com/2016/03/eagle-file-to-diy-pcb-etching/</a:t>
            </a:r>
            <a:endParaRPr lang="en-SG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40" y="1491811"/>
            <a:ext cx="2633799" cy="1437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7" y="3308940"/>
            <a:ext cx="2250187" cy="1554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08940"/>
            <a:ext cx="2077349" cy="1554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7" y="5098256"/>
            <a:ext cx="2250187" cy="12962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576705" y="3846081"/>
            <a:ext cx="601980" cy="461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241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66" y="2670964"/>
            <a:ext cx="7191907" cy="109368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Time to design your own board!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83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138"/>
            <a:ext cx="7886700" cy="1325563"/>
          </a:xfrm>
        </p:spPr>
        <p:txBody>
          <a:bodyPr/>
          <a:lstStyle/>
          <a:p>
            <a:r>
              <a:rPr lang="en-US" dirty="0"/>
              <a:t>Before the PCB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1775402"/>
            <a:ext cx="3980420" cy="2985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11" y="6151926"/>
            <a:ext cx="7201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https://cdn.sparkfun.com/r/700-700/assets/1/3/b/5/8/50cba0dcce395fb716000000.jpg</a:t>
            </a:r>
            <a:endParaRPr lang="en-US" sz="1400" dirty="0"/>
          </a:p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http://bunniefoo.com/novena/pvt2_release/novena_pvt2_top_sm.jpg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9825" y="4960812"/>
            <a:ext cx="286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to point wire wrapping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3134" y="3083393"/>
            <a:ext cx="37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026" name="Picture 2" descr="novena_pvt2_top_s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77" y="1603729"/>
            <a:ext cx="3693838" cy="32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38948" y="4902324"/>
            <a:ext cx="303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PCB of Novena laptop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441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r>
              <a:rPr lang="en-US" dirty="0"/>
              <a:t>This is just the beginning</a:t>
            </a:r>
          </a:p>
          <a:p>
            <a:r>
              <a:rPr lang="en-US" dirty="0"/>
              <a:t>Practice makes perfect, the more PCBs you design/fabricate, the better you will get</a:t>
            </a:r>
          </a:p>
          <a:p>
            <a:endParaRPr lang="en-US" dirty="0"/>
          </a:p>
          <a:p>
            <a:r>
              <a:rPr lang="en-US" dirty="0"/>
              <a:t>Unlikely to get right on the first fabrication attempt</a:t>
            </a:r>
          </a:p>
          <a:p>
            <a:pPr lvl="1"/>
            <a:r>
              <a:rPr lang="en-US" dirty="0"/>
              <a:t> 2-3 times or more per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938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makers?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and weight constraints</a:t>
            </a:r>
          </a:p>
          <a:p>
            <a:r>
              <a:rPr lang="en-US" dirty="0"/>
              <a:t>Making multiple copies of a design</a:t>
            </a:r>
          </a:p>
          <a:p>
            <a:pPr lvl="1"/>
            <a:r>
              <a:rPr lang="en-US" dirty="0"/>
              <a:t>Reduce mistakes in manual wiring/soldering</a:t>
            </a:r>
          </a:p>
          <a:p>
            <a:r>
              <a:rPr lang="en-US" dirty="0"/>
              <a:t>Aesthetics</a:t>
            </a:r>
          </a:p>
          <a:p>
            <a:r>
              <a:rPr lang="en-US" dirty="0"/>
              <a:t>Durability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66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of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90689"/>
            <a:ext cx="8382000" cy="2900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Fundamental knowledge to </a:t>
            </a:r>
          </a:p>
          <a:p>
            <a:r>
              <a:rPr lang="en-US" sz="2400" dirty="0"/>
              <a:t>Understand PCB concepts</a:t>
            </a:r>
          </a:p>
          <a:p>
            <a:r>
              <a:rPr lang="en-US" sz="2400"/>
              <a:t>Design </a:t>
            </a:r>
            <a:r>
              <a:rPr lang="en-US" sz="2400" dirty="0"/>
              <a:t>a PCB </a:t>
            </a:r>
          </a:p>
          <a:p>
            <a:r>
              <a:rPr lang="en-US" sz="2400" dirty="0"/>
              <a:t>Send for manufacturing</a:t>
            </a:r>
          </a:p>
          <a:p>
            <a:r>
              <a:rPr lang="en-US" sz="2400" dirty="0"/>
              <a:t>Properly share your design with others</a:t>
            </a:r>
          </a:p>
          <a:p>
            <a:r>
              <a:rPr lang="en-US" sz="2400" dirty="0"/>
              <a:t>Efficient SMD assembling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295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6" y="135467"/>
            <a:ext cx="7789334" cy="931333"/>
          </a:xfrm>
        </p:spPr>
        <p:txBody>
          <a:bodyPr/>
          <a:lstStyle/>
          <a:p>
            <a:r>
              <a:rPr lang="en-US"/>
              <a:t>Structure of a </a:t>
            </a:r>
            <a:r>
              <a:rPr lang="en-US" dirty="0"/>
              <a:t>1-layer PCB board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465" y="3155215"/>
            <a:ext cx="834813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Usually 1.6mm thick – applies to 2-4 layers too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Silkscreen (usually white):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Ink text. Usually used to mark out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Soldermask</a:t>
            </a:r>
            <a:r>
              <a:rPr lang="en-US" dirty="0"/>
              <a:t> (usually green):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Prevent solder (paste) from flowing out of designated areas forming </a:t>
            </a:r>
            <a:r>
              <a:rPr lang="en-US" sz="1600" i="1" dirty="0"/>
              <a:t>solder bridges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/>
              <a:t>Made of lacquer polymer that is “</a:t>
            </a:r>
            <a:r>
              <a:rPr lang="en-US" sz="1600" dirty="0" err="1"/>
              <a:t>solderphobic</a:t>
            </a:r>
            <a:r>
              <a:rPr lang="en-US" sz="1600" dirty="0"/>
              <a:t>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Protects copper layer from oxidation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Copper: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Contains the traces (wires) between components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Also contains a ground/power plane (to be explained later)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Substrate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Gives the PCB mechanical strength and rigidity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Usually made of FR-4, composite of </a:t>
            </a:r>
            <a:r>
              <a:rPr lang="en-US" sz="1600" dirty="0" err="1"/>
              <a:t>fibreglass</a:t>
            </a:r>
            <a:r>
              <a:rPr lang="en-US" sz="1600" dirty="0"/>
              <a:t> and epoxy resin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7746" y="2920431"/>
            <a:ext cx="5516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Modified from: </a:t>
            </a:r>
            <a:r>
              <a:rPr lang="en-US" sz="1100" dirty="0"/>
              <a:t>https://</a:t>
            </a:r>
            <a:r>
              <a:rPr lang="en-US" sz="1100" dirty="0" err="1"/>
              <a:t>cdn.sparkfun.com</a:t>
            </a:r>
            <a:r>
              <a:rPr lang="en-US" sz="1100" dirty="0"/>
              <a:t>/assets/3/f/c/b/c/50d0c95bce395fd321000000.png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6" y="1167046"/>
            <a:ext cx="3547533" cy="14270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43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7866" y="81937"/>
            <a:ext cx="908473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Structure of a (≥2) multi-layer PCB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4" y="1332830"/>
            <a:ext cx="7468642" cy="225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25" y="3791082"/>
            <a:ext cx="8348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2-layer board = 2 copper layers, 4-layer board = 4 copper layers,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2-layer boards good enough for most use-cases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Silkscreen and </a:t>
            </a:r>
            <a:r>
              <a:rPr lang="en-US" dirty="0" err="1"/>
              <a:t>soldermask</a:t>
            </a:r>
            <a:r>
              <a:rPr lang="en-US" dirty="0"/>
              <a:t> on top and bottom only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Vias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Hole in PCB that electrically connects points between copper layers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1. Blind (only for &gt;2 layer board)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2. Buried (only for &gt;2 layer board)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3. Through-hole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4638" y="3590570"/>
            <a:ext cx="4469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/>
              <a:t>Source: http://techdocs.altium.com/display/ADRR/PCB_Obj-Via((Via))_AD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43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" y="0"/>
            <a:ext cx="8873067" cy="845607"/>
          </a:xfrm>
        </p:spPr>
        <p:txBody>
          <a:bodyPr>
            <a:normAutofit/>
          </a:bodyPr>
          <a:lstStyle/>
          <a:p>
            <a:r>
              <a:rPr lang="en-US" sz="3600" dirty="0"/>
              <a:t>Electronic Design Automation (EDA)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17" y="845606"/>
            <a:ext cx="7886700" cy="601239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Software that helps you design PCBs</a:t>
            </a:r>
          </a:p>
          <a:p>
            <a:r>
              <a:rPr lang="en-US" sz="2000" dirty="0"/>
              <a:t>Eagle </a:t>
            </a:r>
          </a:p>
          <a:p>
            <a:pPr lvl="1"/>
            <a:r>
              <a:rPr lang="en-US" sz="1400" dirty="0"/>
              <a:t>Commonly used by makers + </a:t>
            </a:r>
            <a:r>
              <a:rPr lang="en-US" sz="1400" dirty="0" err="1"/>
              <a:t>Adafruit</a:t>
            </a:r>
            <a:r>
              <a:rPr lang="en-US" sz="1400" dirty="0"/>
              <a:t>  + </a:t>
            </a:r>
            <a:r>
              <a:rPr lang="en-US" sz="1400" dirty="0" err="1"/>
              <a:t>Sparkfun</a:t>
            </a:r>
            <a:endParaRPr lang="en-US" sz="1400" dirty="0"/>
          </a:p>
          <a:p>
            <a:pPr lvl="1"/>
            <a:r>
              <a:rPr lang="en-US" sz="1400" dirty="0"/>
              <a:t>Extensive library support</a:t>
            </a:r>
          </a:p>
          <a:p>
            <a:pPr lvl="1"/>
            <a:r>
              <a:rPr lang="en-US" sz="1400" dirty="0"/>
              <a:t>User-interface so-so</a:t>
            </a:r>
          </a:p>
          <a:p>
            <a:pPr lvl="1"/>
            <a:r>
              <a:rPr lang="en-US" sz="1400" dirty="0"/>
              <a:t>“Lite” version supports max 2 copper layers, 100 x 80 mm board size</a:t>
            </a:r>
          </a:p>
          <a:p>
            <a:pPr lvl="1"/>
            <a:r>
              <a:rPr lang="en-US" sz="1400" dirty="0"/>
              <a:t>Not the best for high-speed designs</a:t>
            </a:r>
          </a:p>
          <a:p>
            <a:pPr lvl="1"/>
            <a:r>
              <a:rPr lang="en-US" sz="1400" dirty="0"/>
              <a:t>Multi-platform</a:t>
            </a:r>
          </a:p>
          <a:p>
            <a:pPr lvl="1"/>
            <a:r>
              <a:rPr lang="en-US" sz="1400" dirty="0"/>
              <a:t>Saved as XML (ASCII) files, great for version-control</a:t>
            </a:r>
          </a:p>
          <a:p>
            <a:r>
              <a:rPr lang="en-US" sz="2000" dirty="0" err="1"/>
              <a:t>Altium</a:t>
            </a:r>
            <a:r>
              <a:rPr lang="en-US" sz="2000" dirty="0"/>
              <a:t> Designer</a:t>
            </a:r>
          </a:p>
          <a:p>
            <a:pPr lvl="1"/>
            <a:r>
              <a:rPr lang="en-US" sz="1400" dirty="0"/>
              <a:t>Industry standard</a:t>
            </a:r>
          </a:p>
          <a:p>
            <a:pPr lvl="1"/>
            <a:r>
              <a:rPr lang="en-US" sz="1400" dirty="0"/>
              <a:t>De-facto option for high-speed designs and complex PCBs</a:t>
            </a:r>
          </a:p>
          <a:p>
            <a:pPr lvl="1"/>
            <a:r>
              <a:rPr lang="en-US" sz="1400" dirty="0"/>
              <a:t>Circuit simulation</a:t>
            </a:r>
          </a:p>
          <a:p>
            <a:pPr lvl="1"/>
            <a:r>
              <a:rPr lang="en-US" sz="1400" dirty="0"/>
              <a:t>User-interface is unrivaled IMO</a:t>
            </a:r>
          </a:p>
          <a:p>
            <a:pPr lvl="1"/>
            <a:r>
              <a:rPr lang="en-US" sz="1400" dirty="0"/>
              <a:t>File saved as binary format, terrible for version-control</a:t>
            </a:r>
          </a:p>
          <a:p>
            <a:pPr lvl="1"/>
            <a:r>
              <a:rPr lang="en-US" sz="1400" dirty="0"/>
              <a:t>Windows-only</a:t>
            </a:r>
          </a:p>
          <a:p>
            <a:pPr lvl="1"/>
            <a:r>
              <a:rPr lang="en-US" sz="1400" dirty="0"/>
              <a:t>Expensive: US$10K/license</a:t>
            </a:r>
          </a:p>
          <a:p>
            <a:r>
              <a:rPr lang="en-US" sz="2000" dirty="0" err="1"/>
              <a:t>KiCad</a:t>
            </a:r>
            <a:endParaRPr lang="en-US" sz="2000" dirty="0"/>
          </a:p>
          <a:p>
            <a:pPr lvl="1"/>
            <a:r>
              <a:rPr lang="en-US" sz="1400" dirty="0"/>
              <a:t>Recently becoming more popular</a:t>
            </a:r>
          </a:p>
          <a:p>
            <a:pPr lvl="1"/>
            <a:r>
              <a:rPr lang="en-US" sz="1400" dirty="0"/>
              <a:t>Free &amp; open-source with no limitations</a:t>
            </a:r>
          </a:p>
          <a:p>
            <a:pPr lvl="1"/>
            <a:r>
              <a:rPr lang="en-US" sz="1400" dirty="0"/>
              <a:t>Libraries not as common</a:t>
            </a:r>
          </a:p>
          <a:p>
            <a:pPr lvl="1"/>
            <a:r>
              <a:rPr lang="en-US" sz="1400" dirty="0"/>
              <a:t>Saves in ASCII files, great for version-control</a:t>
            </a:r>
          </a:p>
          <a:p>
            <a:pPr lvl="1"/>
            <a:r>
              <a:rPr lang="en-US" sz="1400" dirty="0"/>
              <a:t>Multi-platform</a:t>
            </a:r>
            <a:endParaRPr lang="en-US" sz="22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2" y="1447318"/>
            <a:ext cx="2573866" cy="1291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94" y="3229030"/>
            <a:ext cx="2978573" cy="1561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2" y="4925481"/>
            <a:ext cx="2810935" cy="19325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25F8-A17D-42E3-A5E2-77D271277091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6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2290</TotalTime>
  <Words>5023</Words>
  <Application>Microsoft Office PowerPoint</Application>
  <PresentationFormat>On-screen Show (4:3)</PresentationFormat>
  <Paragraphs>1039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Introduction to PCB Design (with Eagle)</vt:lpstr>
      <vt:lpstr>About Me</vt:lpstr>
      <vt:lpstr>What is a PCB?</vt:lpstr>
      <vt:lpstr>Before the PCB</vt:lpstr>
      <vt:lpstr>Motivation for makers?</vt:lpstr>
      <vt:lpstr>Objective of lesson</vt:lpstr>
      <vt:lpstr>Structure of a 1-layer PCB board</vt:lpstr>
      <vt:lpstr>Structure of a (≥2) multi-layer PCB board</vt:lpstr>
      <vt:lpstr>Electronic Design Automation (EDA) Software</vt:lpstr>
      <vt:lpstr>Component packages</vt:lpstr>
      <vt:lpstr>PCB Design/Manufacturing Workflow</vt:lpstr>
      <vt:lpstr>1. Establish project requirements</vt:lpstr>
      <vt:lpstr>2. Acquire parts and prototype</vt:lpstr>
      <vt:lpstr>3a. Design your PCB Schematic</vt:lpstr>
      <vt:lpstr>3b. Design your PCB Schematic</vt:lpstr>
      <vt:lpstr>3c. Design your PCB Schematic</vt:lpstr>
      <vt:lpstr>3d. Design your PCB Schematic</vt:lpstr>
      <vt:lpstr>3e. Design your PCB Schematic</vt:lpstr>
      <vt:lpstr>3f. Design your PCB Schematic</vt:lpstr>
      <vt:lpstr>3g. Design your PCB Schematic</vt:lpstr>
      <vt:lpstr>3h. Design your PCB Schematic</vt:lpstr>
      <vt:lpstr>3i. Design your PCB Schematic</vt:lpstr>
      <vt:lpstr>4. Run electrical check (ERC)</vt:lpstr>
      <vt:lpstr>5a. Design board: place parts &amp; wiring</vt:lpstr>
      <vt:lpstr>6a. Setup/run design rule check (DRC)</vt:lpstr>
      <vt:lpstr>6b. Setup/run design rule check (DRC)</vt:lpstr>
      <vt:lpstr>5b. Design board: place parts &amp; wiring</vt:lpstr>
      <vt:lpstr>5c. Design board: place parts &amp; wiring</vt:lpstr>
      <vt:lpstr>7. Do 3D rendering</vt:lpstr>
      <vt:lpstr>8. Use CAM file to generate Gerbers</vt:lpstr>
      <vt:lpstr>9. Zip up relevant Gerber files</vt:lpstr>
      <vt:lpstr>10a. Set PCB fabrication settings</vt:lpstr>
      <vt:lpstr>10b. Set PCB fabrication settings</vt:lpstr>
      <vt:lpstr>10c. Set PCB fabrication settings</vt:lpstr>
      <vt:lpstr>11. Write out bill of materials (BOM)</vt:lpstr>
      <vt:lpstr>12a.  PCB Assembly</vt:lpstr>
      <vt:lpstr>12b.  PCB Assembly</vt:lpstr>
      <vt:lpstr>DIY PCB Fabrication (Toner transfer)</vt:lpstr>
      <vt:lpstr>Time to design your own board!</vt:lpstr>
      <vt:lpstr>Final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275</cp:revision>
  <cp:lastPrinted>2015-12-07T06:58:19Z</cp:lastPrinted>
  <dcterms:created xsi:type="dcterms:W3CDTF">2015-11-29T15:37:33Z</dcterms:created>
  <dcterms:modified xsi:type="dcterms:W3CDTF">2016-04-16T09:00:53Z</dcterms:modified>
</cp:coreProperties>
</file>